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54"/>
  </p:notesMasterIdLst>
  <p:sldIdLst>
    <p:sldId id="256" r:id="rId5"/>
    <p:sldId id="258" r:id="rId6"/>
    <p:sldId id="259" r:id="rId7"/>
    <p:sldId id="262" r:id="rId8"/>
    <p:sldId id="263" r:id="rId9"/>
    <p:sldId id="270" r:id="rId10"/>
    <p:sldId id="288" r:id="rId11"/>
    <p:sldId id="289" r:id="rId12"/>
    <p:sldId id="290" r:id="rId13"/>
    <p:sldId id="291" r:id="rId14"/>
    <p:sldId id="292" r:id="rId15"/>
    <p:sldId id="294" r:id="rId16"/>
    <p:sldId id="295" r:id="rId17"/>
    <p:sldId id="297" r:id="rId18"/>
    <p:sldId id="298" r:id="rId19"/>
    <p:sldId id="264" r:id="rId20"/>
    <p:sldId id="266" r:id="rId21"/>
    <p:sldId id="299" r:id="rId22"/>
    <p:sldId id="300" r:id="rId23"/>
    <p:sldId id="301" r:id="rId24"/>
    <p:sldId id="302" r:id="rId25"/>
    <p:sldId id="303" r:id="rId26"/>
    <p:sldId id="304" r:id="rId27"/>
    <p:sldId id="268" r:id="rId28"/>
    <p:sldId id="265" r:id="rId29"/>
    <p:sldId id="269" r:id="rId30"/>
    <p:sldId id="271" r:id="rId31"/>
    <p:sldId id="305" r:id="rId32"/>
    <p:sldId id="306" r:id="rId33"/>
    <p:sldId id="307" r:id="rId34"/>
    <p:sldId id="316" r:id="rId35"/>
    <p:sldId id="272" r:id="rId36"/>
    <p:sldId id="274" r:id="rId37"/>
    <p:sldId id="273" r:id="rId38"/>
    <p:sldId id="309" r:id="rId39"/>
    <p:sldId id="310" r:id="rId40"/>
    <p:sldId id="275" r:id="rId41"/>
    <p:sldId id="276" r:id="rId42"/>
    <p:sldId id="279" r:id="rId43"/>
    <p:sldId id="278" r:id="rId44"/>
    <p:sldId id="311" r:id="rId45"/>
    <p:sldId id="312" r:id="rId46"/>
    <p:sldId id="293" r:id="rId47"/>
    <p:sldId id="313" r:id="rId48"/>
    <p:sldId id="314" r:id="rId49"/>
    <p:sldId id="286" r:id="rId50"/>
    <p:sldId id="315" r:id="rId51"/>
    <p:sldId id="308" r:id="rId52"/>
    <p:sldId id="287" r:id="rId53"/>
  </p:sldIdLst>
  <p:sldSz cx="24384000" cy="13716000"/>
  <p:notesSz cx="6858000" cy="9144000"/>
  <p:embeddedFontLst>
    <p:embeddedFont>
      <p:font typeface="Cambria Math" panose="02040503050406030204" pitchFamily="18" charset="0"/>
      <p:regular r:id="rId55"/>
    </p:embeddedFont>
    <p:embeddedFont>
      <p:font typeface="Consolas" panose="020B0609020204030204" pitchFamily="49" charset="0"/>
      <p:regular r:id="rId56"/>
      <p:bold r:id="rId57"/>
      <p:italic r:id="rId58"/>
      <p:boldItalic r:id="rId59"/>
    </p:embeddedFont>
    <p:embeddedFont>
      <p:font typeface="OCRB" panose="020B0609020202020204" pitchFamily="49" charset="77"/>
      <p:regular r:id="rId60"/>
    </p:embeddedFont>
    <p:embeddedFont>
      <p:font typeface="Open Sans ExtraBold" panose="020B0606030504020204" pitchFamily="34" charset="0"/>
      <p:bold r:id="rId61"/>
      <p:italic r:id="rId62"/>
      <p:boldItalic r:id="rId63"/>
    </p:embeddedFont>
    <p:embeddedFont>
      <p:font typeface="Open Sans Light" panose="020B0306030504020204" pitchFamily="34" charset="0"/>
      <p:regular r:id="rId64"/>
      <p:italic r:id="rId65"/>
    </p:embeddedFont>
    <p:embeddedFont>
      <p:font typeface="Open Sans Semibold" panose="020B0606030504020204" pitchFamily="34" charset="0"/>
      <p:regular r:id="rId66"/>
      <p:bold r:id="rId67"/>
      <p:italic r:id="rId68"/>
      <p:boldItalic r:id="rId69"/>
    </p:embeddedFont>
    <p:embeddedFont>
      <p:font typeface="Tahoma" panose="020B0604030504040204" pitchFamily="34" charset="0"/>
      <p:regular r:id="rId70"/>
      <p:bold r:id="rId71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AF36"/>
    <a:srgbClr val="314F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9C41B5-58A7-CD2A-5283-21816D2EB4C1}" v="16" dt="2025-06-30T10:05:19.8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90" autoAdjust="0"/>
    <p:restoredTop sz="64403"/>
  </p:normalViewPr>
  <p:slideViewPr>
    <p:cSldViewPr snapToGrid="0" snapToObjects="1">
      <p:cViewPr varScale="1">
        <p:scale>
          <a:sx n="39" d="100"/>
          <a:sy n="39" d="100"/>
        </p:scale>
        <p:origin x="1552" y="19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font" Target="fonts/font7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3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font" Target="fonts/font1.fntdata"/><Relationship Id="rId76" Type="http://schemas.microsoft.com/office/2016/11/relationships/changesInfo" Target="changesInfos/changesInfo1.xml"/><Relationship Id="rId7" Type="http://schemas.openxmlformats.org/officeDocument/2006/relationships/slide" Target="slides/slide3.xml"/><Relationship Id="rId71" Type="http://schemas.openxmlformats.org/officeDocument/2006/relationships/font" Target="fonts/font17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nia Priccilia" userId="S::shania.priccilia@binus.edu::c4dd4a50-8335-4e39-a119-dc5e413d78e9" providerId="AD" clId="Web-{379C41B5-58A7-CD2A-5283-21816D2EB4C1}"/>
    <pc:docChg chg="modSld">
      <pc:chgData name="Shania Priccilia" userId="S::shania.priccilia@binus.edu::c4dd4a50-8335-4e39-a119-dc5e413d78e9" providerId="AD" clId="Web-{379C41B5-58A7-CD2A-5283-21816D2EB4C1}" dt="2025-06-30T10:05:18.427" v="14" actId="20577"/>
      <pc:docMkLst>
        <pc:docMk/>
      </pc:docMkLst>
      <pc:sldChg chg="modSp">
        <pc:chgData name="Shania Priccilia" userId="S::shania.priccilia@binus.edu::c4dd4a50-8335-4e39-a119-dc5e413d78e9" providerId="AD" clId="Web-{379C41B5-58A7-CD2A-5283-21816D2EB4C1}" dt="2025-06-30T10:05:18.427" v="14" actId="20577"/>
        <pc:sldMkLst>
          <pc:docMk/>
          <pc:sldMk cId="3807564589" sldId="256"/>
        </pc:sldMkLst>
        <pc:spChg chg="mod">
          <ac:chgData name="Shania Priccilia" userId="S::shania.priccilia@binus.edu::c4dd4a50-8335-4e39-a119-dc5e413d78e9" providerId="AD" clId="Web-{379C41B5-58A7-CD2A-5283-21816D2EB4C1}" dt="2025-06-30T10:05:18.427" v="14" actId="20577"/>
          <ac:spMkLst>
            <pc:docMk/>
            <pc:sldMk cId="3807564589" sldId="256"/>
            <ac:spMk id="2" creationId="{50F9371B-F92F-AED8-457A-F4BAE6779B8C}"/>
          </ac:spMkLst>
        </pc:spChg>
      </pc:sldChg>
    </pc:docChg>
  </pc:docChgLst>
  <pc:docChgLst>
    <pc:chgData name="SHANIA PRICCILIA" userId="28f68feb-2ad7-4195-8423-6eee3405c604" providerId="ADAL" clId="{FC1FAC5B-DB8F-48AF-871B-87BA5651ED3E}"/>
    <pc:docChg chg="custSel modSld">
      <pc:chgData name="SHANIA PRICCILIA" userId="28f68feb-2ad7-4195-8423-6eee3405c604" providerId="ADAL" clId="{FC1FAC5B-DB8F-48AF-871B-87BA5651ED3E}" dt="2025-06-26T05:41:52.037" v="2" actId="478"/>
      <pc:docMkLst>
        <pc:docMk/>
      </pc:docMkLst>
      <pc:sldChg chg="modSp mod">
        <pc:chgData name="SHANIA PRICCILIA" userId="28f68feb-2ad7-4195-8423-6eee3405c604" providerId="ADAL" clId="{FC1FAC5B-DB8F-48AF-871B-87BA5651ED3E}" dt="2025-06-26T05:41:45.765" v="0" actId="20577"/>
        <pc:sldMkLst>
          <pc:docMk/>
          <pc:sldMk cId="3807564589" sldId="256"/>
        </pc:sldMkLst>
        <pc:spChg chg="mod">
          <ac:chgData name="SHANIA PRICCILIA" userId="28f68feb-2ad7-4195-8423-6eee3405c604" providerId="ADAL" clId="{FC1FAC5B-DB8F-48AF-871B-87BA5651ED3E}" dt="2025-06-26T05:41:45.765" v="0" actId="20577"/>
          <ac:spMkLst>
            <pc:docMk/>
            <pc:sldMk cId="3807564589" sldId="256"/>
            <ac:spMk id="2" creationId="{50F9371B-F92F-AED8-457A-F4BAE6779B8C}"/>
          </ac:spMkLst>
        </pc:spChg>
      </pc:sldChg>
      <pc:sldChg chg="addSp delSp modSp mod">
        <pc:chgData name="SHANIA PRICCILIA" userId="28f68feb-2ad7-4195-8423-6eee3405c604" providerId="ADAL" clId="{FC1FAC5B-DB8F-48AF-871B-87BA5651ED3E}" dt="2025-06-26T05:41:49.492" v="1" actId="478"/>
        <pc:sldMkLst>
          <pc:docMk/>
          <pc:sldMk cId="1968907909" sldId="258"/>
        </pc:sldMkLst>
        <pc:spChg chg="add mod">
          <ac:chgData name="SHANIA PRICCILIA" userId="28f68feb-2ad7-4195-8423-6eee3405c604" providerId="ADAL" clId="{FC1FAC5B-DB8F-48AF-871B-87BA5651ED3E}" dt="2025-06-26T05:41:49.492" v="1" actId="478"/>
          <ac:spMkLst>
            <pc:docMk/>
            <pc:sldMk cId="1968907909" sldId="258"/>
            <ac:spMk id="6" creationId="{48D18402-8FF5-BF7B-6C63-3E3EBE13F3FB}"/>
          </ac:spMkLst>
        </pc:spChg>
      </pc:sldChg>
      <pc:sldChg chg="addSp delSp modSp mod">
        <pc:chgData name="SHANIA PRICCILIA" userId="28f68feb-2ad7-4195-8423-6eee3405c604" providerId="ADAL" clId="{FC1FAC5B-DB8F-48AF-871B-87BA5651ED3E}" dt="2025-06-26T05:41:52.037" v="2" actId="478"/>
        <pc:sldMkLst>
          <pc:docMk/>
          <pc:sldMk cId="4105662268" sldId="259"/>
        </pc:sldMkLst>
        <pc:spChg chg="add mod">
          <ac:chgData name="SHANIA PRICCILIA" userId="28f68feb-2ad7-4195-8423-6eee3405c604" providerId="ADAL" clId="{FC1FAC5B-DB8F-48AF-871B-87BA5651ED3E}" dt="2025-06-26T05:41:52.037" v="2" actId="478"/>
          <ac:spMkLst>
            <pc:docMk/>
            <pc:sldMk cId="4105662268" sldId="259"/>
            <ac:spMk id="6" creationId="{A2637A35-AD25-D609-03AC-F1A916ECDF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 b="0" i="0">
        <a:latin typeface="Open Sans Light" pitchFamily="2" charset="0"/>
        <a:ea typeface="Open Sans Light" pitchFamily="2" charset="0"/>
        <a:cs typeface="Open Sans Light" pitchFamily="2" charset="0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d-ID" dirty="0"/>
              <a:t>Siapa yang sudah pernah punya pengalaman pemrograman?</a:t>
            </a:r>
          </a:p>
        </p:txBody>
      </p:sp>
    </p:spTree>
    <p:extLst>
      <p:ext uri="{BB962C8B-B14F-4D97-AF65-F5344CB8AC3E}">
        <p14:creationId xmlns:p14="http://schemas.microsoft.com/office/powerpoint/2010/main" val="4209156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Algoritma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demi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menyelesaikan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, </a:t>
            </a:r>
            <a:r>
              <a:rPr lang="en-ID" dirty="0" err="1"/>
              <a:t>algoritma</a:t>
            </a:r>
            <a:r>
              <a:rPr lang="en-ID" dirty="0"/>
              <a:t> = </a:t>
            </a:r>
            <a:r>
              <a:rPr lang="en-ID" dirty="0" err="1"/>
              <a:t>serangkaian</a:t>
            </a:r>
            <a:r>
              <a:rPr lang="en-ID" dirty="0"/>
              <a:t> </a:t>
            </a:r>
            <a:r>
              <a:rPr lang="en-ID" dirty="0" err="1"/>
              <a:t>instruksi</a:t>
            </a:r>
            <a:r>
              <a:rPr lang="en-ID" dirty="0"/>
              <a:t> </a:t>
            </a:r>
            <a:r>
              <a:rPr lang="en-ID" dirty="0" err="1"/>
              <a:t>logis</a:t>
            </a:r>
            <a:r>
              <a:rPr lang="en-ID" dirty="0"/>
              <a:t> yang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diterjemahkan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program </a:t>
            </a:r>
            <a:r>
              <a:rPr lang="en-ID" dirty="0" err="1"/>
              <a:t>komputer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Sifat </a:t>
            </a:r>
            <a:r>
              <a:rPr lang="en-ID" dirty="0" err="1"/>
              <a:t>utama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: </a:t>
            </a:r>
            <a:r>
              <a:rPr lang="en-ID" dirty="0" err="1"/>
              <a:t>jelas</a:t>
            </a:r>
            <a:r>
              <a:rPr lang="en-ID" dirty="0"/>
              <a:t>, </a:t>
            </a:r>
            <a:r>
              <a:rPr lang="en-ID" dirty="0" err="1"/>
              <a:t>terurut</a:t>
            </a:r>
            <a:r>
              <a:rPr lang="en-ID" dirty="0"/>
              <a:t>, dan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mengira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“</a:t>
            </a:r>
            <a:r>
              <a:rPr lang="en-ID" dirty="0" err="1"/>
              <a:t>kode</a:t>
            </a:r>
            <a:r>
              <a:rPr lang="en-ID" dirty="0"/>
              <a:t> program”. </a:t>
            </a: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b="1" dirty="0" err="1"/>
              <a:t>lebih</a:t>
            </a:r>
            <a:r>
              <a:rPr lang="en-ID" b="1" dirty="0"/>
              <a:t> </a:t>
            </a:r>
            <a:r>
              <a:rPr lang="en-ID" b="1" dirty="0" err="1"/>
              <a:t>abstrak</a:t>
            </a:r>
            <a:r>
              <a:rPr lang="en-ID" dirty="0"/>
              <a:t>: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, pseudo-code, </a:t>
            </a:r>
            <a:r>
              <a:rPr lang="en-ID" dirty="0" err="1"/>
              <a:t>atau</a:t>
            </a:r>
            <a:r>
              <a:rPr lang="en-ID" dirty="0"/>
              <a:t> flowchart.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Bandingkan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 err="1"/>
              <a:t>resep</a:t>
            </a:r>
            <a:r>
              <a:rPr lang="en-ID" b="1" dirty="0"/>
              <a:t> </a:t>
            </a:r>
            <a:r>
              <a:rPr lang="en-ID" b="1" dirty="0" err="1"/>
              <a:t>masakan</a:t>
            </a:r>
            <a:r>
              <a:rPr lang="en-ID" dirty="0"/>
              <a:t>: </a:t>
            </a:r>
            <a:r>
              <a:rPr lang="en-ID" dirty="0" err="1"/>
              <a:t>bahan</a:t>
            </a:r>
            <a:r>
              <a:rPr lang="en-ID" dirty="0"/>
              <a:t> = input, </a:t>
            </a:r>
            <a:r>
              <a:rPr lang="en-ID" dirty="0" err="1"/>
              <a:t>instruksi</a:t>
            </a:r>
            <a:r>
              <a:rPr lang="en-ID" dirty="0"/>
              <a:t> </a:t>
            </a:r>
            <a:r>
              <a:rPr lang="en-ID" dirty="0" err="1"/>
              <a:t>memasak</a:t>
            </a:r>
            <a:r>
              <a:rPr lang="en-ID" dirty="0"/>
              <a:t> =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, </a:t>
            </a:r>
            <a:r>
              <a:rPr lang="en-ID" dirty="0" err="1"/>
              <a:t>makanan</a:t>
            </a:r>
            <a:r>
              <a:rPr lang="en-ID" dirty="0"/>
              <a:t> </a:t>
            </a:r>
            <a:r>
              <a:rPr lang="en-ID" dirty="0" err="1"/>
              <a:t>jadi</a:t>
            </a:r>
            <a:r>
              <a:rPr lang="en-ID" dirty="0"/>
              <a:t> = output.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utamanya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memastikan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(</a:t>
            </a:r>
            <a:r>
              <a:rPr lang="en-ID" dirty="0" err="1"/>
              <a:t>atau</a:t>
            </a:r>
            <a:r>
              <a:rPr lang="en-ID" dirty="0"/>
              <a:t> orang lain)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instruksi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yang </a:t>
            </a:r>
            <a:r>
              <a:rPr lang="en-ID" dirty="0" err="1"/>
              <a:t>benar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slide: “Add Two Numbers”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Input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pertama</a:t>
            </a:r>
            <a:r>
              <a:rPr lang="en-ID" dirty="0"/>
              <a:t> (A)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Input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kedua</a:t>
            </a:r>
            <a:r>
              <a:rPr lang="en-ID" dirty="0"/>
              <a:t> (B)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Hitung</a:t>
            </a:r>
            <a:r>
              <a:rPr lang="en-ID" dirty="0"/>
              <a:t> A + B → SUM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Tampilkan</a:t>
            </a:r>
            <a:r>
              <a:rPr lang="en-ID" dirty="0"/>
              <a:t> SUM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</a:t>
            </a:r>
            <a:r>
              <a:rPr lang="en-ID" dirty="0" err="1"/>
              <a:t>ditanyakan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</a:t>
            </a:r>
            <a:br>
              <a:rPr lang="en-ID" dirty="0"/>
            </a:br>
            <a:r>
              <a:rPr lang="en-ID" dirty="0"/>
              <a:t>👉 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mau</a:t>
            </a:r>
            <a:r>
              <a:rPr lang="en-ID" dirty="0"/>
              <a:t> buat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persegi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, </a:t>
            </a:r>
            <a:r>
              <a:rPr lang="en-ID" dirty="0" err="1"/>
              <a:t>langkah-langkahnya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?”</a:t>
            </a:r>
            <a:br>
              <a:rPr lang="en-ID" dirty="0"/>
            </a:br>
            <a:r>
              <a:rPr lang="en-ID" dirty="0"/>
              <a:t>(</a:t>
            </a:r>
            <a:r>
              <a:rPr lang="en-ID" dirty="0" err="1"/>
              <a:t>Tujuannya</a:t>
            </a:r>
            <a:r>
              <a:rPr lang="en-ID" dirty="0"/>
              <a:t> </a:t>
            </a:r>
            <a:r>
              <a:rPr lang="en-ID" dirty="0" err="1"/>
              <a:t>melatih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dirty="0" err="1"/>
              <a:t>algoritmik</a:t>
            </a:r>
            <a:r>
              <a:rPr lang="en-ID" dirty="0"/>
              <a:t>).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dirty="0" err="1"/>
              <a:t>algoritmik</a:t>
            </a:r>
            <a:r>
              <a:rPr lang="en-ID" dirty="0"/>
              <a:t> </a:t>
            </a:r>
            <a:r>
              <a:rPr lang="en-ID" dirty="0" err="1"/>
              <a:t>lewat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</a:t>
            </a:r>
            <a:r>
              <a:rPr lang="en-ID" dirty="0" err="1"/>
              <a:t>pakai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Bayangkan</a:t>
            </a:r>
            <a:r>
              <a:rPr lang="en-ID" dirty="0"/>
              <a:t> kalian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teh</a:t>
            </a:r>
            <a:r>
              <a:rPr lang="en-ID" dirty="0"/>
              <a:t> manis. </a:t>
            </a:r>
            <a:r>
              <a:rPr lang="en-ID" dirty="0" err="1"/>
              <a:t>Tulis</a:t>
            </a:r>
            <a:r>
              <a:rPr lang="en-ID" dirty="0"/>
              <a:t> </a:t>
            </a:r>
            <a:r>
              <a:rPr lang="en-ID" dirty="0" err="1"/>
              <a:t>algoritmanya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4–5 </a:t>
            </a:r>
            <a:r>
              <a:rPr lang="en-ID" dirty="0" err="1"/>
              <a:t>langkah</a:t>
            </a:r>
            <a:r>
              <a:rPr lang="en-ID" dirty="0"/>
              <a:t>.”</a:t>
            </a:r>
            <a:br>
              <a:rPr lang="en-ID" dirty="0"/>
            </a:b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relate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abstrak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81623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Satu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diselesaikan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 err="1"/>
              <a:t>lebih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satu</a:t>
            </a:r>
            <a:r>
              <a:rPr lang="en-ID" b="1" dirty="0"/>
              <a:t> </a:t>
            </a:r>
            <a:r>
              <a:rPr lang="en-ID" b="1" dirty="0" err="1"/>
              <a:t>algoritma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hasilnya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, </a:t>
            </a:r>
            <a:r>
              <a:rPr lang="en-ID" b="1" dirty="0" err="1"/>
              <a:t>semua</a:t>
            </a:r>
            <a:r>
              <a:rPr lang="en-ID" b="1" dirty="0"/>
              <a:t> </a:t>
            </a:r>
            <a:r>
              <a:rPr lang="en-ID" b="1" dirty="0" err="1"/>
              <a:t>algoritma</a:t>
            </a:r>
            <a:r>
              <a:rPr lang="en-ID" b="1" dirty="0"/>
              <a:t> </a:t>
            </a:r>
            <a:r>
              <a:rPr lang="en-ID" b="1" dirty="0" err="1"/>
              <a:t>dianggap</a:t>
            </a:r>
            <a:r>
              <a:rPr lang="en-ID" b="1" dirty="0"/>
              <a:t> valid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: </a:t>
            </a:r>
            <a:r>
              <a:rPr lang="en-ID" dirty="0" err="1"/>
              <a:t>menghitung</a:t>
            </a:r>
            <a:r>
              <a:rPr lang="en-ID" dirty="0"/>
              <a:t> rata-rata </a:t>
            </a:r>
            <a:r>
              <a:rPr lang="en-ID" dirty="0" err="1"/>
              <a:t>dari</a:t>
            </a:r>
            <a:r>
              <a:rPr lang="en-ID" dirty="0"/>
              <a:t> 3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dua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berbeda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“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persis</a:t>
            </a:r>
            <a:r>
              <a:rPr lang="en-ID" dirty="0"/>
              <a:t>”. Yang </a:t>
            </a:r>
            <a:r>
              <a:rPr lang="en-ID" dirty="0" err="1"/>
              <a:t>penting</a:t>
            </a:r>
            <a:r>
              <a:rPr lang="en-ID" dirty="0"/>
              <a:t>: </a:t>
            </a:r>
            <a:r>
              <a:rPr lang="en-ID" dirty="0" err="1"/>
              <a:t>jelas</a:t>
            </a:r>
            <a:r>
              <a:rPr lang="en-ID" dirty="0"/>
              <a:t>, </a:t>
            </a:r>
            <a:r>
              <a:rPr lang="en-ID" dirty="0" err="1"/>
              <a:t>logis</a:t>
            </a:r>
            <a:r>
              <a:rPr lang="en-ID" dirty="0"/>
              <a:t>, dan </a:t>
            </a:r>
            <a:r>
              <a:rPr lang="en-ID" dirty="0" err="1"/>
              <a:t>menuju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yang </a:t>
            </a:r>
            <a:r>
              <a:rPr lang="en-ID" dirty="0" err="1"/>
              <a:t>benar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Algoritma</a:t>
            </a:r>
            <a:r>
              <a:rPr lang="en-ID" b="1" dirty="0"/>
              <a:t> 1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(A + B + C) / 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Algoritma</a:t>
            </a:r>
            <a:r>
              <a:rPr lang="en-ID" b="1" dirty="0"/>
              <a:t> 2</a:t>
            </a:r>
            <a:r>
              <a:rPr lang="en-ID" dirty="0"/>
              <a:t> </a:t>
            </a:r>
            <a:r>
              <a:rPr lang="en-ID" dirty="0" err="1"/>
              <a:t>memecahnya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dua </a:t>
            </a:r>
            <a:r>
              <a:rPr lang="en-ID" dirty="0" err="1"/>
              <a:t>langkah</a:t>
            </a:r>
            <a:r>
              <a:rPr lang="en-ID" dirty="0"/>
              <a:t>: </a:t>
            </a:r>
            <a:r>
              <a:rPr lang="en-ID" dirty="0" err="1"/>
              <a:t>hitung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dulu</a:t>
            </a:r>
            <a:r>
              <a:rPr lang="en-ID" dirty="0"/>
              <a:t>,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terlihat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, </a:t>
            </a:r>
            <a:r>
              <a:rPr lang="en-ID" b="1" dirty="0" err="1"/>
              <a:t>pemecahan</a:t>
            </a:r>
            <a:r>
              <a:rPr lang="en-ID" b="1" dirty="0"/>
              <a:t> </a:t>
            </a:r>
            <a:r>
              <a:rPr lang="en-ID" b="1" dirty="0" err="1"/>
              <a:t>langkah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mempermudah</a:t>
            </a:r>
            <a:r>
              <a:rPr lang="en-ID" dirty="0"/>
              <a:t> debugging, </a:t>
            </a:r>
            <a:r>
              <a:rPr lang="en-ID" dirty="0" err="1"/>
              <a:t>pemahaman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efisiensi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rata-rata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ujian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Algoritma</a:t>
            </a:r>
            <a:r>
              <a:rPr lang="en-ID" dirty="0"/>
              <a:t> 1 = </a:t>
            </a:r>
            <a:r>
              <a:rPr lang="en-ID" dirty="0" err="1"/>
              <a:t>cepat</a:t>
            </a:r>
            <a:r>
              <a:rPr lang="en-ID" dirty="0"/>
              <a:t>, </a:t>
            </a:r>
            <a:r>
              <a:rPr lang="en-ID" dirty="0" err="1"/>
              <a:t>langsung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Algoritma</a:t>
            </a:r>
            <a:r>
              <a:rPr lang="en-ID" dirty="0"/>
              <a:t> 2 =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sistematis</a:t>
            </a:r>
            <a:r>
              <a:rPr lang="en-ID" dirty="0"/>
              <a:t> (</a:t>
            </a:r>
            <a:r>
              <a:rPr lang="en-ID" dirty="0" err="1"/>
              <a:t>berguna</a:t>
            </a:r>
            <a:r>
              <a:rPr lang="en-ID" dirty="0"/>
              <a:t>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, </a:t>
            </a:r>
            <a:r>
              <a:rPr lang="en-ID" dirty="0" err="1"/>
              <a:t>misalnya</a:t>
            </a:r>
            <a:r>
              <a:rPr lang="en-ID" dirty="0"/>
              <a:t> rata-rata 100 </a:t>
            </a:r>
            <a:r>
              <a:rPr lang="en-ID" dirty="0" err="1"/>
              <a:t>nilai</a:t>
            </a:r>
            <a:r>
              <a:rPr lang="en-ID" dirty="0"/>
              <a:t> →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simpan</a:t>
            </a:r>
            <a:r>
              <a:rPr lang="en-ID" dirty="0"/>
              <a:t> total </a:t>
            </a:r>
            <a:r>
              <a:rPr lang="en-ID" dirty="0" err="1"/>
              <a:t>dulu</a:t>
            </a:r>
            <a:r>
              <a:rPr lang="en-ID" dirty="0"/>
              <a:t>).</a:t>
            </a:r>
          </a:p>
          <a:p>
            <a:r>
              <a:rPr lang="en-ID" dirty="0"/>
              <a:t>👉 </a:t>
            </a:r>
            <a:r>
              <a:rPr lang="en-ID" dirty="0" err="1"/>
              <a:t>Tanyakan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punya 5 </a:t>
            </a:r>
            <a:r>
              <a:rPr lang="en-ID" dirty="0" err="1"/>
              <a:t>angka</a:t>
            </a:r>
            <a:r>
              <a:rPr lang="en-ID" dirty="0"/>
              <a:t>, mana </a:t>
            </a:r>
            <a:r>
              <a:rPr lang="en-ID" dirty="0" err="1"/>
              <a:t>algoritma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menurut</a:t>
            </a:r>
            <a:r>
              <a:rPr lang="en-ID" dirty="0"/>
              <a:t> kalian?”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Kenapa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butuh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menyelesaikan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?”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b="1" dirty="0" err="1"/>
              <a:t>analogi</a:t>
            </a:r>
            <a:r>
              <a:rPr lang="en-ID" b="1" dirty="0"/>
              <a:t> </a:t>
            </a:r>
            <a:r>
              <a:rPr lang="en-ID" b="1" dirty="0" err="1"/>
              <a:t>kehidupan</a:t>
            </a:r>
            <a:r>
              <a:rPr lang="en-ID" b="1" dirty="0"/>
              <a:t> </a:t>
            </a:r>
            <a:r>
              <a:rPr lang="en-ID" b="1" dirty="0" err="1"/>
              <a:t>sehari-hari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: “Mau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kampus</a:t>
            </a:r>
            <a:r>
              <a:rPr lang="en-ID" dirty="0"/>
              <a:t>, </a:t>
            </a:r>
            <a:r>
              <a:rPr lang="en-ID" dirty="0" err="1"/>
              <a:t>ada</a:t>
            </a:r>
            <a:r>
              <a:rPr lang="en-ID" dirty="0"/>
              <a:t> yang </a:t>
            </a:r>
            <a:r>
              <a:rPr lang="en-ID" dirty="0" err="1"/>
              <a:t>lewat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tol</a:t>
            </a:r>
            <a:r>
              <a:rPr lang="en-ID" dirty="0"/>
              <a:t>, </a:t>
            </a:r>
            <a:r>
              <a:rPr lang="en-ID" dirty="0" err="1"/>
              <a:t>ada</a:t>
            </a:r>
            <a:r>
              <a:rPr lang="en-ID" dirty="0"/>
              <a:t> yang </a:t>
            </a:r>
            <a:r>
              <a:rPr lang="en-ID" dirty="0" err="1"/>
              <a:t>lewat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biasa</a:t>
            </a:r>
            <a:r>
              <a:rPr lang="en-ID" dirty="0"/>
              <a:t>. </a:t>
            </a:r>
            <a:r>
              <a:rPr lang="en-ID" dirty="0" err="1"/>
              <a:t>Algoritmanya</a:t>
            </a:r>
            <a:r>
              <a:rPr lang="en-ID" dirty="0"/>
              <a:t> </a:t>
            </a:r>
            <a:r>
              <a:rPr lang="en-ID" dirty="0" err="1"/>
              <a:t>beda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sama-sama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Dorong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membuat</a:t>
            </a:r>
            <a:r>
              <a:rPr lang="en-ID" b="1" dirty="0"/>
              <a:t> </a:t>
            </a:r>
            <a:r>
              <a:rPr lang="en-ID" b="1" dirty="0" err="1"/>
              <a:t>variasi</a:t>
            </a:r>
            <a:r>
              <a:rPr lang="en-ID" b="1" dirty="0"/>
              <a:t> </a:t>
            </a:r>
            <a:r>
              <a:rPr lang="en-ID" b="1" dirty="0" err="1"/>
              <a:t>algoritma</a:t>
            </a:r>
            <a:r>
              <a:rPr lang="en-ID" b="1" dirty="0"/>
              <a:t> </a:t>
            </a:r>
            <a:r>
              <a:rPr lang="en-ID" b="1" dirty="0" err="1"/>
              <a:t>mereka</a:t>
            </a:r>
            <a:r>
              <a:rPr lang="en-ID" b="1" dirty="0"/>
              <a:t> </a:t>
            </a:r>
            <a:r>
              <a:rPr lang="en-ID" b="1" dirty="0" err="1"/>
              <a:t>sendiri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sederhana</a:t>
            </a:r>
            <a:r>
              <a:rPr lang="en-ID" dirty="0"/>
              <a:t> → </a:t>
            </a:r>
            <a:r>
              <a:rPr lang="en-ID" dirty="0" err="1"/>
              <a:t>melatih</a:t>
            </a:r>
            <a:r>
              <a:rPr lang="en-ID" dirty="0"/>
              <a:t> </a:t>
            </a:r>
            <a:r>
              <a:rPr lang="en-ID" dirty="0" err="1"/>
              <a:t>kreativitas</a:t>
            </a:r>
            <a:r>
              <a:rPr lang="en-ID" dirty="0"/>
              <a:t> </a:t>
            </a:r>
            <a:r>
              <a:rPr lang="en-ID" dirty="0" err="1"/>
              <a:t>algoritmik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01244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seharusnya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ciri-ciri</a:t>
            </a:r>
            <a:r>
              <a:rPr lang="en-ID" dirty="0"/>
              <a:t>: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Logical flow</a:t>
            </a:r>
            <a:r>
              <a:rPr lang="en-ID" dirty="0"/>
              <a:t>: </a:t>
            </a:r>
            <a:r>
              <a:rPr lang="en-ID" dirty="0" err="1"/>
              <a:t>langkah-langkahnya</a:t>
            </a:r>
            <a:r>
              <a:rPr lang="en-ID" dirty="0"/>
              <a:t> </a:t>
            </a:r>
            <a:r>
              <a:rPr lang="en-ID" dirty="0" err="1"/>
              <a:t>logis</a:t>
            </a:r>
            <a:r>
              <a:rPr lang="en-ID" dirty="0"/>
              <a:t> dan </a:t>
            </a:r>
            <a:r>
              <a:rPr lang="en-ID" dirty="0" err="1"/>
              <a:t>urut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Correct &amp; efficient</a:t>
            </a:r>
            <a:r>
              <a:rPr lang="en-ID" dirty="0"/>
              <a:t>: </a:t>
            </a:r>
            <a:r>
              <a:rPr lang="en-ID" dirty="0" err="1"/>
              <a:t>menghasilkan</a:t>
            </a:r>
            <a:r>
              <a:rPr lang="en-ID" dirty="0"/>
              <a:t> output yang </a:t>
            </a:r>
            <a:r>
              <a:rPr lang="en-ID" dirty="0" err="1"/>
              <a:t>benar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yang </a:t>
            </a:r>
            <a:r>
              <a:rPr lang="en-ID" dirty="0" err="1"/>
              <a:t>efisien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Unambiguous</a:t>
            </a:r>
            <a:r>
              <a:rPr lang="en-ID" dirty="0"/>
              <a:t>: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membingungkan</a:t>
            </a:r>
            <a:r>
              <a:rPr lang="en-ID" dirty="0"/>
              <a:t>, </a:t>
            </a:r>
            <a:r>
              <a:rPr lang="en-ID" dirty="0" err="1"/>
              <a:t>bahasanya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 dan </a:t>
            </a:r>
            <a:r>
              <a:rPr lang="en-ID" dirty="0" err="1"/>
              <a:t>terstruktur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Implementable</a:t>
            </a:r>
            <a:r>
              <a:rPr lang="en-ID" dirty="0"/>
              <a:t>: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diterjemahkan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Clearly defined &amp; ended</a:t>
            </a:r>
            <a:r>
              <a:rPr lang="en-ID" dirty="0"/>
              <a:t>: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 dan punya 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→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b="1" dirty="0" err="1"/>
              <a:t>praktis</a:t>
            </a:r>
            <a:r>
              <a:rPr lang="en-ID" b="1" dirty="0"/>
              <a:t> dan </a:t>
            </a:r>
            <a:r>
              <a:rPr lang="en-ID" b="1" dirty="0" err="1"/>
              <a:t>efisien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“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” → </a:t>
            </a:r>
            <a:r>
              <a:rPr lang="en-ID" dirty="0" err="1"/>
              <a:t>algoritma</a:t>
            </a:r>
            <a:r>
              <a:rPr lang="en-ID" dirty="0"/>
              <a:t> yang </a:t>
            </a:r>
            <a:r>
              <a:rPr lang="en-ID" dirty="0" err="1"/>
              <a:t>bilang</a:t>
            </a:r>
            <a:r>
              <a:rPr lang="en-ID" dirty="0"/>
              <a:t>: </a:t>
            </a:r>
            <a:r>
              <a:rPr lang="en-ID" i="1" dirty="0"/>
              <a:t>“</a:t>
            </a:r>
            <a:r>
              <a:rPr lang="en-ID" i="1" dirty="0" err="1"/>
              <a:t>ulang</a:t>
            </a:r>
            <a:r>
              <a:rPr lang="en-ID" i="1" dirty="0"/>
              <a:t> </a:t>
            </a:r>
            <a:r>
              <a:rPr lang="en-ID" i="1" dirty="0" err="1"/>
              <a:t>terus</a:t>
            </a:r>
            <a:r>
              <a:rPr lang="en-ID" i="1" dirty="0"/>
              <a:t> </a:t>
            </a:r>
            <a:r>
              <a:rPr lang="en-ID" i="1" dirty="0" err="1"/>
              <a:t>sampai</a:t>
            </a:r>
            <a:r>
              <a:rPr lang="en-ID" i="1" dirty="0"/>
              <a:t> </a:t>
            </a:r>
            <a:r>
              <a:rPr lang="en-ID" i="1" dirty="0" err="1"/>
              <a:t>selesai</a:t>
            </a:r>
            <a:r>
              <a:rPr lang="en-ID" i="1" dirty="0"/>
              <a:t>”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mendefinisikan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arti </a:t>
            </a:r>
            <a:r>
              <a:rPr lang="en-ID" i="1" dirty="0" err="1"/>
              <a:t>selesai</a:t>
            </a:r>
            <a:r>
              <a:rPr lang="en-ID" dirty="0"/>
              <a:t>.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ambigu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Time efficiency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 →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selesai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yang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akal</a:t>
            </a:r>
            <a:r>
              <a:rPr lang="en-ID" dirty="0"/>
              <a:t>, </a:t>
            </a:r>
            <a:r>
              <a:rPr lang="en-ID" dirty="0" err="1"/>
              <a:t>apalagi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data </a:t>
            </a:r>
            <a:r>
              <a:rPr lang="en-ID" dirty="0" err="1"/>
              <a:t>besar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Termination</a:t>
            </a:r>
            <a:r>
              <a:rPr lang="en-ID" dirty="0"/>
              <a:t>: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berhenti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boleh</a:t>
            </a:r>
            <a:r>
              <a:rPr lang="en-ID" dirty="0"/>
              <a:t> “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selamanya</a:t>
            </a:r>
            <a:r>
              <a:rPr lang="en-ID" dirty="0"/>
              <a:t>”.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Buruk</a:t>
            </a:r>
            <a:r>
              <a:rPr lang="en-ID" dirty="0"/>
              <a:t>: “</a:t>
            </a:r>
            <a:r>
              <a:rPr lang="en-ID" dirty="0" err="1"/>
              <a:t>Tambah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hasilnya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.” (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berapa</a:t>
            </a:r>
            <a:r>
              <a:rPr lang="en-ID" dirty="0"/>
              <a:t>?) → </a:t>
            </a:r>
            <a:r>
              <a:rPr lang="en-ID" dirty="0" err="1"/>
              <a:t>ambigu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Baik</a:t>
            </a:r>
            <a:r>
              <a:rPr lang="en-ID" dirty="0"/>
              <a:t>: “</a:t>
            </a:r>
            <a:r>
              <a:rPr lang="en-ID" dirty="0" err="1"/>
              <a:t>Tambah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100.” → </a:t>
            </a:r>
            <a:r>
              <a:rPr lang="en-ID" dirty="0" err="1"/>
              <a:t>jelas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batas.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Buruk</a:t>
            </a:r>
            <a:r>
              <a:rPr lang="en-ID" dirty="0"/>
              <a:t>: “Cari </a:t>
            </a:r>
            <a:r>
              <a:rPr lang="en-ID" dirty="0" err="1"/>
              <a:t>nama</a:t>
            </a:r>
            <a:r>
              <a:rPr lang="en-ID" dirty="0"/>
              <a:t> di daftar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ketemu</a:t>
            </a:r>
            <a:r>
              <a:rPr lang="en-ID" dirty="0"/>
              <a:t>.” (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definisi</a:t>
            </a:r>
            <a:r>
              <a:rPr lang="en-ID" dirty="0"/>
              <a:t>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ketemu</a:t>
            </a:r>
            <a:r>
              <a:rPr lang="en-ID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Baik</a:t>
            </a:r>
            <a:r>
              <a:rPr lang="en-ID" dirty="0"/>
              <a:t>: “Cari </a:t>
            </a:r>
            <a:r>
              <a:rPr lang="en-ID" dirty="0" err="1"/>
              <a:t>nama</a:t>
            </a:r>
            <a:r>
              <a:rPr lang="en-ID" dirty="0"/>
              <a:t> di daftar </a:t>
            </a:r>
            <a:r>
              <a:rPr lang="en-ID" dirty="0" err="1"/>
              <a:t>satu</a:t>
            </a:r>
            <a:r>
              <a:rPr lang="en-ID" dirty="0"/>
              <a:t> per </a:t>
            </a:r>
            <a:r>
              <a:rPr lang="en-ID" dirty="0" err="1"/>
              <a:t>satu</a:t>
            </a:r>
            <a:r>
              <a:rPr lang="en-ID" dirty="0"/>
              <a:t>. Jika </a:t>
            </a:r>
            <a:r>
              <a:rPr lang="en-ID" dirty="0" err="1"/>
              <a:t>ketemu</a:t>
            </a:r>
            <a:r>
              <a:rPr lang="en-ID" dirty="0"/>
              <a:t>, </a:t>
            </a:r>
            <a:r>
              <a:rPr lang="en-ID" dirty="0" err="1"/>
              <a:t>tampilkan</a:t>
            </a:r>
            <a:r>
              <a:rPr lang="en-ID" dirty="0"/>
              <a:t>;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habis</a:t>
            </a:r>
            <a:r>
              <a:rPr lang="en-ID" dirty="0"/>
              <a:t> dan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ketemu</a:t>
            </a:r>
            <a:r>
              <a:rPr lang="en-ID" dirty="0"/>
              <a:t>, </a:t>
            </a:r>
            <a:r>
              <a:rPr lang="en-ID" dirty="0" err="1"/>
              <a:t>tulis</a:t>
            </a:r>
            <a:r>
              <a:rPr lang="en-ID" dirty="0"/>
              <a:t> ‘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ditemukan</a:t>
            </a:r>
            <a:r>
              <a:rPr lang="en-ID" dirty="0"/>
              <a:t>’.”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membandingkan</a:t>
            </a:r>
            <a:r>
              <a:rPr lang="en-ID" dirty="0"/>
              <a:t>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algoritma</a:t>
            </a:r>
            <a:r>
              <a:rPr lang="en-ID" b="1" dirty="0"/>
              <a:t> </a:t>
            </a:r>
            <a:r>
              <a:rPr lang="en-ID" b="1" dirty="0" err="1"/>
              <a:t>ambigu</a:t>
            </a:r>
            <a:r>
              <a:rPr lang="en-ID" b="1" dirty="0"/>
              <a:t> vs </a:t>
            </a:r>
            <a:r>
              <a:rPr lang="en-ID" b="1" dirty="0" err="1"/>
              <a:t>jelas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</a:t>
            </a:r>
            <a:r>
              <a:rPr lang="en-ID" dirty="0" err="1"/>
              <a:t>beri</a:t>
            </a:r>
            <a:r>
              <a:rPr lang="en-ID" dirty="0"/>
              <a:t> mini game: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mie</a:t>
            </a:r>
            <a:r>
              <a:rPr lang="en-ID" dirty="0"/>
              <a:t> </a:t>
            </a:r>
            <a:r>
              <a:rPr lang="en-ID" dirty="0" err="1"/>
              <a:t>instan</a:t>
            </a:r>
            <a:r>
              <a:rPr lang="en-ID" dirty="0"/>
              <a:t>. </a:t>
            </a:r>
            <a:r>
              <a:rPr lang="en-ID" dirty="0" err="1"/>
              <a:t>Pastikan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ambigu</a:t>
            </a:r>
            <a:r>
              <a:rPr lang="en-ID" dirty="0"/>
              <a:t>. </a:t>
            </a:r>
            <a:r>
              <a:rPr lang="en-ID" dirty="0" err="1"/>
              <a:t>Kalau</a:t>
            </a:r>
            <a:r>
              <a:rPr lang="en-ID" dirty="0"/>
              <a:t> kalian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‘</a:t>
            </a:r>
            <a:r>
              <a:rPr lang="en-ID" dirty="0" err="1"/>
              <a:t>masak</a:t>
            </a:r>
            <a:r>
              <a:rPr lang="en-ID" dirty="0"/>
              <a:t> </a:t>
            </a:r>
            <a:r>
              <a:rPr lang="en-ID" dirty="0" err="1"/>
              <a:t>mie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matang</a:t>
            </a:r>
            <a:r>
              <a:rPr lang="en-ID" dirty="0"/>
              <a:t>’,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 </a:t>
            </a:r>
            <a:r>
              <a:rPr lang="en-ID" dirty="0" err="1"/>
              <a:t>matang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detail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93275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Problem definition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tahap</a:t>
            </a:r>
            <a:r>
              <a:rPr lang="en-ID" dirty="0"/>
              <a:t> paling </a:t>
            </a:r>
            <a:r>
              <a:rPr lang="en-ID" dirty="0" err="1"/>
              <a:t>awal</a:t>
            </a:r>
            <a:r>
              <a:rPr lang="en-ID" dirty="0"/>
              <a:t>: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paham</a:t>
            </a:r>
            <a:r>
              <a:rPr lang="en-ID" dirty="0"/>
              <a:t> </a:t>
            </a:r>
            <a:r>
              <a:rPr lang="en-ID" b="1" dirty="0" err="1"/>
              <a:t>apa</a:t>
            </a:r>
            <a:r>
              <a:rPr lang="en-ID" b="1" dirty="0"/>
              <a:t> </a:t>
            </a:r>
            <a:r>
              <a:rPr lang="en-ID" b="1" dirty="0" err="1"/>
              <a:t>masalah</a:t>
            </a:r>
            <a:r>
              <a:rPr lang="en-ID" b="1" dirty="0"/>
              <a:t> yang </a:t>
            </a:r>
            <a:r>
              <a:rPr lang="en-ID" b="1" dirty="0" err="1"/>
              <a:t>ingin</a:t>
            </a:r>
            <a:r>
              <a:rPr lang="en-ID" b="1" dirty="0"/>
              <a:t> </a:t>
            </a:r>
            <a:r>
              <a:rPr lang="en-ID" b="1" dirty="0" err="1"/>
              <a:t>diselesaikan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: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solusi</a:t>
            </a:r>
            <a:r>
              <a:rPr lang="en-ID" dirty="0"/>
              <a:t> (</a:t>
            </a:r>
            <a:r>
              <a:rPr lang="en-ID" dirty="0" err="1"/>
              <a:t>akar</a:t>
            </a:r>
            <a:r>
              <a:rPr lang="en-ID" dirty="0"/>
              <a:t>)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b="1" dirty="0" err="1"/>
              <a:t>persamaan</a:t>
            </a:r>
            <a:r>
              <a:rPr lang="en-ID" b="1" dirty="0"/>
              <a:t> </a:t>
            </a:r>
            <a:r>
              <a:rPr lang="en-ID" b="1" dirty="0" err="1"/>
              <a:t>kuadrat</a:t>
            </a:r>
            <a:r>
              <a:rPr lang="en-ID" dirty="0"/>
              <a:t> ax² + </a:t>
            </a:r>
            <a:r>
              <a:rPr lang="en-ID" dirty="0" err="1"/>
              <a:t>bx</a:t>
            </a:r>
            <a:r>
              <a:rPr lang="en-ID" dirty="0"/>
              <a:t> + c = 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menyelesaikan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 </a:t>
            </a:r>
            <a:r>
              <a:rPr lang="en-ID" b="1" dirty="0"/>
              <a:t>data </a:t>
            </a:r>
            <a:r>
              <a:rPr lang="en-ID" b="1" dirty="0" err="1"/>
              <a:t>apa</a:t>
            </a:r>
            <a:r>
              <a:rPr lang="en-ID" b="1" dirty="0"/>
              <a:t> </a:t>
            </a:r>
            <a:r>
              <a:rPr lang="en-ID" b="1" dirty="0" err="1"/>
              <a:t>saja</a:t>
            </a:r>
            <a:r>
              <a:rPr lang="en-ID" b="1" dirty="0"/>
              <a:t> yang </a:t>
            </a:r>
            <a:r>
              <a:rPr lang="en-ID" b="1" dirty="0" err="1"/>
              <a:t>diperlukan</a:t>
            </a:r>
            <a:r>
              <a:rPr lang="en-ID" dirty="0"/>
              <a:t> → </a:t>
            </a:r>
            <a:r>
              <a:rPr lang="en-ID" dirty="0" err="1"/>
              <a:t>koefisien</a:t>
            </a:r>
            <a:r>
              <a:rPr lang="en-ID" dirty="0"/>
              <a:t> a, b, dan c (</a:t>
            </a:r>
            <a:r>
              <a:rPr lang="en-ID" dirty="0" err="1"/>
              <a:t>tipe</a:t>
            </a:r>
            <a:r>
              <a:rPr lang="en-ID" dirty="0"/>
              <a:t> real).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 err="1"/>
              <a:t>tanpa</a:t>
            </a:r>
            <a:r>
              <a:rPr lang="en-ID" b="1" dirty="0"/>
              <a:t> problem definition yang </a:t>
            </a:r>
            <a:r>
              <a:rPr lang="en-ID" b="1" dirty="0" err="1"/>
              <a:t>jelas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salah </a:t>
            </a:r>
            <a:r>
              <a:rPr lang="en-ID" dirty="0" err="1"/>
              <a:t>langkah</a:t>
            </a:r>
            <a:r>
              <a:rPr lang="en-ID" dirty="0"/>
              <a:t> di </a:t>
            </a:r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selanjutnya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Problem definition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menjawab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diselesaikan</a:t>
            </a:r>
            <a:r>
              <a:rPr lang="en-ID" dirty="0"/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Data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dibutuhkan</a:t>
            </a:r>
            <a:r>
              <a:rPr lang="en-ID" dirty="0"/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Output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diharapkan</a:t>
            </a:r>
            <a:r>
              <a:rPr lang="en-ID" dirty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Pada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Masalah</a:t>
            </a:r>
            <a:r>
              <a:rPr lang="en-ID" dirty="0"/>
              <a:t> =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persamaan</a:t>
            </a:r>
            <a:r>
              <a:rPr lang="en-ID" dirty="0"/>
              <a:t> </a:t>
            </a:r>
            <a:r>
              <a:rPr lang="en-ID" dirty="0" err="1"/>
              <a:t>kuadrat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Data input = </a:t>
            </a:r>
            <a:r>
              <a:rPr lang="en-ID" dirty="0" err="1"/>
              <a:t>nilai</a:t>
            </a:r>
            <a:r>
              <a:rPr lang="en-ID" dirty="0"/>
              <a:t> a, b, c.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Output = </a:t>
            </a:r>
            <a:r>
              <a:rPr lang="en-ID" dirty="0" err="1"/>
              <a:t>akar-akar</a:t>
            </a:r>
            <a:r>
              <a:rPr lang="en-ID" dirty="0"/>
              <a:t> </a:t>
            </a:r>
            <a:r>
              <a:rPr lang="en-ID" dirty="0" err="1"/>
              <a:t>persamaan</a:t>
            </a:r>
            <a:r>
              <a:rPr lang="en-ID" dirty="0"/>
              <a:t> (real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).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lupa</a:t>
            </a:r>
            <a:r>
              <a:rPr lang="en-ID" dirty="0"/>
              <a:t> </a:t>
            </a:r>
            <a:r>
              <a:rPr lang="en-ID" dirty="0" err="1"/>
              <a:t>mendefinisikan</a:t>
            </a:r>
            <a:r>
              <a:rPr lang="en-ID" dirty="0"/>
              <a:t> </a:t>
            </a:r>
            <a:r>
              <a:rPr lang="en-ID" b="1" dirty="0"/>
              <a:t>data yang </a:t>
            </a:r>
            <a:r>
              <a:rPr lang="en-ID" b="1" dirty="0" err="1"/>
              <a:t>dibutuhkan</a:t>
            </a:r>
            <a:r>
              <a:rPr lang="en-ID" dirty="0"/>
              <a:t>, program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gagal</a:t>
            </a:r>
            <a:r>
              <a:rPr lang="en-ID" dirty="0"/>
              <a:t>: 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memasukkan</a:t>
            </a:r>
            <a:r>
              <a:rPr lang="en-ID" dirty="0"/>
              <a:t> a dan b →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hitung</a:t>
            </a:r>
            <a:r>
              <a:rPr lang="en-ID" dirty="0"/>
              <a:t>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kuadrat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Problem definition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sespesifik</a:t>
            </a:r>
            <a:r>
              <a:rPr lang="en-ID" dirty="0"/>
              <a:t> </a:t>
            </a:r>
            <a:r>
              <a:rPr lang="en-ID" dirty="0" err="1"/>
              <a:t>mungkin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persamaan</a:t>
            </a:r>
            <a:r>
              <a:rPr lang="en-ID" dirty="0"/>
              <a:t> </a:t>
            </a:r>
            <a:r>
              <a:rPr lang="en-ID" dirty="0" err="1"/>
              <a:t>kuadrat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input </a:t>
            </a:r>
            <a:r>
              <a:rPr lang="en-ID" dirty="0" err="1"/>
              <a:t>koefisien</a:t>
            </a:r>
            <a:r>
              <a:rPr lang="en-ID" dirty="0"/>
              <a:t> a, b, c </a:t>
            </a:r>
            <a:r>
              <a:rPr lang="en-ID" dirty="0" err="1"/>
              <a:t>bertipe</a:t>
            </a:r>
            <a:r>
              <a:rPr lang="en-ID" dirty="0"/>
              <a:t> real, output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x1 dan x2 (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persamaan</a:t>
            </a:r>
            <a:r>
              <a:rPr lang="en-ID" dirty="0"/>
              <a:t>).”</a:t>
            </a:r>
          </a:p>
          <a:p>
            <a:r>
              <a:rPr lang="en-ID" dirty="0"/>
              <a:t>👉 Bisa </a:t>
            </a:r>
            <a:r>
              <a:rPr lang="en-ID" dirty="0" err="1"/>
              <a:t>tanyakan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lingkaran</a:t>
            </a:r>
            <a:r>
              <a:rPr lang="en-ID" dirty="0"/>
              <a:t>, </a:t>
            </a:r>
            <a:r>
              <a:rPr lang="en-ID" dirty="0" err="1"/>
              <a:t>apa</a:t>
            </a:r>
            <a:r>
              <a:rPr lang="en-ID" dirty="0"/>
              <a:t> problem definition-</a:t>
            </a:r>
            <a:r>
              <a:rPr lang="en-ID" dirty="0" err="1"/>
              <a:t>nya</a:t>
            </a:r>
            <a:r>
              <a:rPr lang="en-ID" dirty="0"/>
              <a:t>? </a:t>
            </a: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datanya</a:t>
            </a:r>
            <a:r>
              <a:rPr lang="en-ID" dirty="0"/>
              <a:t>?”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b="1" dirty="0" err="1"/>
              <a:t>matematika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r>
              <a:rPr lang="en-ID" dirty="0"/>
              <a:t> (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persamaan</a:t>
            </a:r>
            <a:r>
              <a:rPr lang="en-ID" dirty="0"/>
              <a:t> </a:t>
            </a:r>
            <a:r>
              <a:rPr lang="en-ID" dirty="0" err="1"/>
              <a:t>kuadrat</a:t>
            </a:r>
            <a:r>
              <a:rPr lang="en-ID" dirty="0"/>
              <a:t>)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familiar.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Dorong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memikirkan</a:t>
            </a:r>
            <a:r>
              <a:rPr lang="en-ID" dirty="0"/>
              <a:t> </a:t>
            </a:r>
            <a:r>
              <a:rPr lang="en-ID" b="1" dirty="0"/>
              <a:t>input → proses → output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mendefinisikan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singkat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problem definition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BMI (Body Mass Index). Data </a:t>
            </a: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 yang </a:t>
            </a:r>
            <a:r>
              <a:rPr lang="en-ID" dirty="0" err="1"/>
              <a:t>dibutuhkan</a:t>
            </a:r>
            <a:r>
              <a:rPr lang="en-ID" dirty="0"/>
              <a:t>? Output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diharapkan</a:t>
            </a:r>
            <a:r>
              <a:rPr lang="en-ID" dirty="0"/>
              <a:t>?”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84442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r>
              <a:rPr lang="en-ID" dirty="0"/>
              <a:t>Ada dua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merepresentasikan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supaya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: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Writing</a:t>
            </a:r>
            <a:endParaRPr lang="en-ID" dirty="0"/>
          </a:p>
          <a:p>
            <a:pPr marL="742950" lvl="1" indent="-285750">
              <a:buFont typeface="+mj-lt"/>
              <a:buAutoNum type="arabicPeriod"/>
            </a:pPr>
            <a:r>
              <a:rPr lang="en-ID" dirty="0"/>
              <a:t>Bisa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terstruktur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b="1" dirty="0"/>
              <a:t>pseudocode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/>
              <a:t>Pseudocode: </a:t>
            </a:r>
            <a:r>
              <a:rPr lang="en-ID" dirty="0" err="1"/>
              <a:t>deskripsi</a:t>
            </a:r>
            <a:r>
              <a:rPr lang="en-ID" dirty="0"/>
              <a:t> </a:t>
            </a:r>
            <a:r>
              <a:rPr lang="en-ID" dirty="0" err="1"/>
              <a:t>langkah-langkah</a:t>
            </a:r>
            <a:r>
              <a:rPr lang="en-ID" dirty="0"/>
              <a:t> </a:t>
            </a:r>
            <a:r>
              <a:rPr lang="en-ID" dirty="0" err="1"/>
              <a:t>mirip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asli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Tujuannya</a:t>
            </a:r>
            <a:r>
              <a:rPr lang="en-ID" dirty="0"/>
              <a:t>: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, bridging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logika</a:t>
            </a:r>
            <a:r>
              <a:rPr lang="en-ID" dirty="0"/>
              <a:t> → program.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Drawing</a:t>
            </a:r>
            <a:endParaRPr lang="en-ID" dirty="0"/>
          </a:p>
          <a:p>
            <a:pPr marL="742950" lvl="1" indent="-285750">
              <a:buFont typeface="+mj-lt"/>
              <a:buAutoNum type="arabicPeriod"/>
            </a:pPr>
            <a:r>
              <a:rPr lang="en-ID" b="1" dirty="0"/>
              <a:t>Flowchart</a:t>
            </a:r>
            <a:r>
              <a:rPr lang="en-ID" dirty="0"/>
              <a:t>: </a:t>
            </a:r>
            <a:r>
              <a:rPr lang="en-ID" dirty="0" err="1"/>
              <a:t>representasi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diagram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simbol-simbol</a:t>
            </a:r>
            <a:r>
              <a:rPr lang="en-ID" dirty="0"/>
              <a:t> </a:t>
            </a:r>
            <a:r>
              <a:rPr lang="en-ID" dirty="0" err="1"/>
              <a:t>standar</a:t>
            </a:r>
            <a:r>
              <a:rPr lang="en-ID" dirty="0"/>
              <a:t> (oval, </a:t>
            </a:r>
            <a:r>
              <a:rPr lang="en-ID" dirty="0" err="1"/>
              <a:t>persegi</a:t>
            </a:r>
            <a:r>
              <a:rPr lang="en-ID" dirty="0"/>
              <a:t>, </a:t>
            </a:r>
            <a:r>
              <a:rPr lang="en-ID" dirty="0" err="1"/>
              <a:t>panah</a:t>
            </a:r>
            <a:r>
              <a:rPr lang="en-ID" dirty="0"/>
              <a:t>, </a:t>
            </a:r>
            <a:r>
              <a:rPr lang="en-ID" dirty="0" err="1"/>
              <a:t>dll</a:t>
            </a:r>
            <a:r>
              <a:rPr lang="en-ID" dirty="0"/>
              <a:t>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/>
              <a:t>Flowchart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alur</a:t>
            </a:r>
            <a:r>
              <a:rPr lang="en-ID" dirty="0"/>
              <a:t> </a:t>
            </a:r>
            <a:r>
              <a:rPr lang="en-ID" dirty="0" err="1"/>
              <a:t>logika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visual.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Pseudocode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cocok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latihan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dirty="0" err="1"/>
              <a:t>logis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Flowchart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intuitif</a:t>
            </a:r>
            <a:r>
              <a:rPr lang="en-ID" dirty="0"/>
              <a:t>, </a:t>
            </a:r>
            <a:r>
              <a:rPr lang="en-ID" dirty="0" err="1"/>
              <a:t>berguna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orang non-programmer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tim.</a:t>
            </a:r>
            <a:endParaRPr lang="en-ID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Keduanya</a:t>
            </a:r>
            <a:r>
              <a:rPr lang="en-ID" dirty="0"/>
              <a:t>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melengkapi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Pseudocode → detail </a:t>
            </a:r>
            <a:r>
              <a:rPr lang="en-ID" dirty="0" err="1"/>
              <a:t>instruksi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Flowchart → </a:t>
            </a:r>
            <a:r>
              <a:rPr lang="en-ID" dirty="0" err="1"/>
              <a:t>gambaran</a:t>
            </a:r>
            <a:r>
              <a:rPr lang="en-ID" dirty="0"/>
              <a:t> visual </a:t>
            </a:r>
            <a:r>
              <a:rPr lang="en-ID" dirty="0" err="1"/>
              <a:t>alur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b="1" dirty="0"/>
              <a:t>Problem</a:t>
            </a:r>
            <a:r>
              <a:rPr lang="en-ID" dirty="0"/>
              <a:t>: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bilangan</a:t>
            </a:r>
            <a:r>
              <a:rPr lang="en-ID" dirty="0"/>
              <a:t> </a:t>
            </a:r>
            <a:r>
              <a:rPr lang="en-ID" dirty="0" err="1"/>
              <a:t>terbesar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dua </a:t>
            </a:r>
            <a:r>
              <a:rPr lang="en-ID" dirty="0" err="1"/>
              <a:t>angka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Pseudocode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Read A, B If A &gt; B then Print A Else Print B </a:t>
            </a:r>
            <a:r>
              <a:rPr lang="en-ID" dirty="0" err="1"/>
              <a:t>EndIf</a:t>
            </a:r>
            <a:r>
              <a:rPr lang="en-ID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Flowchart</a:t>
            </a:r>
            <a:r>
              <a:rPr lang="en-ID" dirty="0"/>
              <a:t>: (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kamu</a:t>
            </a:r>
            <a:r>
              <a:rPr lang="en-ID" dirty="0"/>
              <a:t> </a:t>
            </a: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simbol</a:t>
            </a:r>
            <a:r>
              <a:rPr lang="en-ID" dirty="0"/>
              <a:t> → start → input A,B → decision (A &gt; B?) → output A </a:t>
            </a:r>
            <a:r>
              <a:rPr lang="en-ID" dirty="0" err="1"/>
              <a:t>atau</a:t>
            </a:r>
            <a:r>
              <a:rPr lang="en-ID" dirty="0"/>
              <a:t> output B → end).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Tanyakan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kalian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pakai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gambar</a:t>
            </a:r>
            <a:r>
              <a:rPr lang="en-ID" dirty="0"/>
              <a:t>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Latih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menuliskan</a:t>
            </a:r>
            <a:r>
              <a:rPr lang="en-ID" dirty="0"/>
              <a:t> pseudocode </a:t>
            </a:r>
            <a:r>
              <a:rPr lang="en-ID" dirty="0" err="1"/>
              <a:t>dulu</a:t>
            </a:r>
            <a:r>
              <a:rPr lang="en-ID" dirty="0"/>
              <a:t> →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ubah</a:t>
            </a:r>
            <a:r>
              <a:rPr lang="en-ID" dirty="0"/>
              <a:t> </a:t>
            </a:r>
            <a:r>
              <a:rPr lang="en-ID" dirty="0" err="1"/>
              <a:t>jadi</a:t>
            </a:r>
            <a:r>
              <a:rPr lang="en-ID" dirty="0"/>
              <a:t> flowchart →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representasi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alat</a:t>
            </a:r>
            <a:r>
              <a:rPr lang="en-ID" b="1" dirty="0"/>
              <a:t> </a:t>
            </a:r>
            <a:r>
              <a:rPr lang="en-ID" b="1" dirty="0" err="1"/>
              <a:t>bantu</a:t>
            </a:r>
            <a:r>
              <a:rPr lang="en-ID" b="1" dirty="0"/>
              <a:t> </a:t>
            </a:r>
            <a:r>
              <a:rPr lang="en-ID" b="1" dirty="0" err="1"/>
              <a:t>berpikir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11282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Pseudocode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buatan</a:t>
            </a:r>
            <a:r>
              <a:rPr lang="en-ID" dirty="0"/>
              <a:t> dan informal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merancang</a:t>
            </a:r>
            <a:r>
              <a:rPr lang="en-ID" b="1" dirty="0"/>
              <a:t> </a:t>
            </a:r>
            <a:r>
              <a:rPr lang="en-ID" b="1" dirty="0" err="1"/>
              <a:t>algoritma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Fokus</a:t>
            </a:r>
            <a:r>
              <a:rPr lang="en-ID" dirty="0"/>
              <a:t> </a:t>
            </a:r>
            <a:r>
              <a:rPr lang="en-ID" dirty="0" err="1"/>
              <a:t>utamanya</a:t>
            </a:r>
            <a:r>
              <a:rPr lang="en-ID" dirty="0"/>
              <a:t>: </a:t>
            </a:r>
            <a:r>
              <a:rPr lang="en-ID" b="1" dirty="0" err="1"/>
              <a:t>logika</a:t>
            </a:r>
            <a:r>
              <a:rPr lang="en-ID" b="1" dirty="0"/>
              <a:t>, </a:t>
            </a:r>
            <a:r>
              <a:rPr lang="en-ID" b="1" dirty="0" err="1"/>
              <a:t>bukan</a:t>
            </a:r>
            <a:r>
              <a:rPr lang="en-ID" b="1" dirty="0"/>
              <a:t> syntax</a:t>
            </a:r>
            <a:r>
              <a:rPr lang="en-ID" dirty="0"/>
              <a:t> →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bebas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aturan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Pseudocode </a:t>
            </a:r>
            <a:r>
              <a:rPr lang="en-ID" dirty="0" err="1"/>
              <a:t>memakai</a:t>
            </a:r>
            <a:r>
              <a:rPr lang="en-ID" dirty="0"/>
              <a:t> </a:t>
            </a:r>
            <a:r>
              <a:rPr lang="en-ID" b="1" dirty="0" err="1"/>
              <a:t>bahasa</a:t>
            </a:r>
            <a:r>
              <a:rPr lang="en-ID" b="1" dirty="0"/>
              <a:t> </a:t>
            </a:r>
            <a:r>
              <a:rPr lang="en-ID" b="1" dirty="0" err="1"/>
              <a:t>sehari-hari</a:t>
            </a:r>
            <a:r>
              <a:rPr lang="en-ID" b="1" dirty="0"/>
              <a:t> + kata </a:t>
            </a:r>
            <a:r>
              <a:rPr lang="en-ID" b="1" dirty="0" err="1"/>
              <a:t>kunci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menggambarkan</a:t>
            </a:r>
            <a:r>
              <a:rPr lang="en-ID" dirty="0"/>
              <a:t> </a:t>
            </a: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(input, output, decision, loop, </a:t>
            </a:r>
            <a:r>
              <a:rPr lang="en-ID" dirty="0" err="1"/>
              <a:t>dll</a:t>
            </a:r>
            <a:r>
              <a:rPr lang="en-ID" dirty="0"/>
              <a:t>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Pseudocode </a:t>
            </a:r>
            <a:r>
              <a:rPr lang="en-ID" dirty="0" err="1"/>
              <a:t>berguna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jembatan</a:t>
            </a:r>
            <a:r>
              <a:rPr lang="en-ID" dirty="0"/>
              <a:t>: </a:t>
            </a:r>
            <a:r>
              <a:rPr lang="en-ID" dirty="0" err="1"/>
              <a:t>dari</a:t>
            </a:r>
            <a:r>
              <a:rPr lang="en-ID" dirty="0"/>
              <a:t> ide/</a:t>
            </a:r>
            <a:r>
              <a:rPr lang="en-ID" dirty="0" err="1"/>
              <a:t>logika</a:t>
            </a:r>
            <a:r>
              <a:rPr lang="en-ID" dirty="0"/>
              <a:t> → </a:t>
            </a:r>
            <a:r>
              <a:rPr lang="en-ID" dirty="0" err="1"/>
              <a:t>ke</a:t>
            </a:r>
            <a:r>
              <a:rPr lang="en-ID" dirty="0"/>
              <a:t> program (C, Python, </a:t>
            </a:r>
            <a:r>
              <a:rPr lang="en-ID" dirty="0" err="1"/>
              <a:t>dsb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Karena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terikat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, pseudocode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oleh </a:t>
            </a:r>
            <a:r>
              <a:rPr lang="en-ID" dirty="0" err="1"/>
              <a:t>siapa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, </a:t>
            </a:r>
            <a:r>
              <a:rPr lang="en-ID" dirty="0" err="1"/>
              <a:t>bahkan</a:t>
            </a:r>
            <a:r>
              <a:rPr lang="en-ID" dirty="0"/>
              <a:t> yang </a:t>
            </a:r>
            <a:r>
              <a:rPr lang="en-ID" dirty="0" err="1"/>
              <a:t>belum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coding.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Kata </a:t>
            </a:r>
            <a:r>
              <a:rPr lang="en-ID" b="1" dirty="0" err="1"/>
              <a:t>kunci</a:t>
            </a:r>
            <a:r>
              <a:rPr lang="en-ID" b="1" dirty="0"/>
              <a:t> </a:t>
            </a:r>
            <a:r>
              <a:rPr lang="en-ID" b="1" dirty="0" err="1"/>
              <a:t>umum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pseudocode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konsistensi</a:t>
            </a:r>
            <a:r>
              <a:rPr lang="en-ID" dirty="0"/>
              <a:t>, </a:t>
            </a:r>
            <a:r>
              <a:rPr lang="en-ID" dirty="0" err="1"/>
              <a:t>misalnya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Input → read, get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Output → print, display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Penyimpanan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→ set, store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Seleksi</a:t>
            </a:r>
            <a:r>
              <a:rPr lang="en-ID" dirty="0"/>
              <a:t> → if … else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Perulangan</a:t>
            </a:r>
            <a:r>
              <a:rPr lang="en-ID" dirty="0"/>
              <a:t> → while, for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Perhitungan</a:t>
            </a:r>
            <a:r>
              <a:rPr lang="en-ID" dirty="0"/>
              <a:t> → calculate, add, divide, </a:t>
            </a:r>
            <a:r>
              <a:rPr lang="en-ID" dirty="0" err="1"/>
              <a:t>dll</a:t>
            </a:r>
            <a:endParaRPr lang="en-ID" dirty="0"/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b="1" dirty="0"/>
              <a:t>Problem</a:t>
            </a:r>
            <a:r>
              <a:rPr lang="en-ID" dirty="0"/>
              <a:t>: </a:t>
            </a:r>
            <a:r>
              <a:rPr lang="en-ID" dirty="0" err="1"/>
              <a:t>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persegi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Pseudocode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Read length Read width Calculate area = length * width Display area </a:t>
            </a:r>
          </a:p>
          <a:p>
            <a:r>
              <a:rPr lang="en-ID" dirty="0"/>
              <a:t>👉 </a:t>
            </a:r>
            <a:r>
              <a:rPr lang="en-ID" dirty="0" err="1"/>
              <a:t>Bandingkan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C:</a:t>
            </a:r>
          </a:p>
          <a:p>
            <a:pPr rtl="0"/>
            <a:r>
              <a:rPr lang="en-ID" dirty="0" err="1"/>
              <a:t>scanf</a:t>
            </a:r>
            <a:r>
              <a:rPr lang="en-ID" dirty="0"/>
              <a:t>("%d", &amp;length); </a:t>
            </a:r>
            <a:r>
              <a:rPr lang="en-ID" dirty="0" err="1"/>
              <a:t>scanf</a:t>
            </a:r>
            <a:r>
              <a:rPr lang="en-ID" dirty="0"/>
              <a:t>("%d", &amp;width); area = length * width; </a:t>
            </a:r>
            <a:r>
              <a:rPr lang="en-ID" dirty="0" err="1"/>
              <a:t>printf</a:t>
            </a:r>
            <a:r>
              <a:rPr lang="en-ID" dirty="0"/>
              <a:t>("%d", area); </a:t>
            </a:r>
          </a:p>
          <a:p>
            <a:r>
              <a:rPr lang="en-ID" dirty="0" err="1"/>
              <a:t>Terlihat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pseudocode </a:t>
            </a:r>
            <a:r>
              <a:rPr lang="en-ID" dirty="0" err="1"/>
              <a:t>jauh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syntax yang </a:t>
            </a:r>
            <a:r>
              <a:rPr lang="en-ID" dirty="0" err="1"/>
              <a:t>rumit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pseudocode </a:t>
            </a:r>
            <a:r>
              <a:rPr lang="en-ID" b="1" dirty="0" err="1"/>
              <a:t>sebelum</a:t>
            </a:r>
            <a:r>
              <a:rPr lang="en-ID" b="1" dirty="0"/>
              <a:t> coding</a:t>
            </a:r>
            <a:r>
              <a:rPr lang="en-ID" dirty="0"/>
              <a:t>, agar </a:t>
            </a:r>
            <a:r>
              <a:rPr lang="en-ID" dirty="0" err="1"/>
              <a:t>terbiasa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dirty="0" err="1"/>
              <a:t>algoritmik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buat </a:t>
            </a:r>
            <a:r>
              <a:rPr lang="en-ID" dirty="0" err="1"/>
              <a:t>latihan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terbesar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3 </a:t>
            </a:r>
            <a:r>
              <a:rPr lang="en-ID" dirty="0" err="1"/>
              <a:t>angka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pseudocode = </a:t>
            </a:r>
            <a:r>
              <a:rPr lang="en-ID" b="1" dirty="0" err="1"/>
              <a:t>alat</a:t>
            </a:r>
            <a:r>
              <a:rPr lang="en-ID" b="1" dirty="0"/>
              <a:t> </a:t>
            </a:r>
            <a:r>
              <a:rPr lang="en-ID" b="1" dirty="0" err="1"/>
              <a:t>komunikasi</a:t>
            </a:r>
            <a:r>
              <a:rPr lang="en-ID" b="1" dirty="0"/>
              <a:t> </a:t>
            </a:r>
            <a:r>
              <a:rPr lang="en-ID" b="1" dirty="0" err="1"/>
              <a:t>logika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resmi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56472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Input statements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menerima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pengguna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Kata </a:t>
            </a:r>
            <a:r>
              <a:rPr lang="en-ID" dirty="0" err="1"/>
              <a:t>kunci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: </a:t>
            </a:r>
            <a:r>
              <a:rPr lang="en-ID" b="1" dirty="0"/>
              <a:t>Read, Get, Input, Key-In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Tujuannya</a:t>
            </a:r>
            <a:r>
              <a:rPr lang="en-ID" dirty="0"/>
              <a:t>: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yang </a:t>
            </a:r>
            <a:r>
              <a:rPr lang="en-ID" dirty="0" err="1"/>
              <a:t>diperlukan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proses.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Dalam</a:t>
            </a:r>
            <a:r>
              <a:rPr lang="en-ID" dirty="0"/>
              <a:t> pseudocode,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cukup</a:t>
            </a:r>
            <a:r>
              <a:rPr lang="en-ID" dirty="0"/>
              <a:t> </a:t>
            </a:r>
            <a:r>
              <a:rPr lang="en-ID" dirty="0" err="1"/>
              <a:t>menuliskan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memikirkan</a:t>
            </a:r>
            <a:r>
              <a:rPr lang="en-ID" dirty="0"/>
              <a:t> syntax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Input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, </a:t>
            </a:r>
            <a:r>
              <a:rPr lang="en-ID" dirty="0" err="1"/>
              <a:t>teks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data lain.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Analoginya</a:t>
            </a:r>
            <a:r>
              <a:rPr lang="en-ID" dirty="0"/>
              <a:t>: input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b="1" dirty="0" err="1"/>
              <a:t>formulir</a:t>
            </a:r>
            <a:r>
              <a:rPr lang="en-ID" b="1" dirty="0"/>
              <a:t> yang </a:t>
            </a:r>
            <a:r>
              <a:rPr lang="en-ID" b="1" dirty="0" err="1"/>
              <a:t>diisi</a:t>
            </a:r>
            <a:r>
              <a:rPr lang="en-ID" b="1" dirty="0"/>
              <a:t> </a:t>
            </a:r>
            <a:r>
              <a:rPr lang="en-ID" b="1" dirty="0" err="1"/>
              <a:t>pengguna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memproses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slide: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Read </a:t>
            </a:r>
            <a:r>
              <a:rPr lang="en-ID" dirty="0" err="1"/>
              <a:t>bilangan</a:t>
            </a:r>
            <a:r>
              <a:rPr lang="en-ID" dirty="0"/>
              <a:t> Get </a:t>
            </a:r>
            <a:r>
              <a:rPr lang="en-ID" dirty="0" err="1"/>
              <a:t>tax_code</a:t>
            </a:r>
            <a:r>
              <a:rPr lang="en-ID" dirty="0"/>
              <a:t> Input </a:t>
            </a:r>
            <a:r>
              <a:rPr lang="en-ID" dirty="0" err="1"/>
              <a:t>students_name</a:t>
            </a:r>
            <a:r>
              <a:rPr lang="en-ID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diterjemahkan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C: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 err="1"/>
              <a:t>scanf</a:t>
            </a:r>
            <a:r>
              <a:rPr lang="en-ID" dirty="0"/>
              <a:t>("%d", &amp;</a:t>
            </a:r>
            <a:r>
              <a:rPr lang="en-ID" dirty="0" err="1"/>
              <a:t>bilangan</a:t>
            </a:r>
            <a:r>
              <a:rPr lang="en-ID" dirty="0"/>
              <a:t>); </a:t>
            </a:r>
            <a:r>
              <a:rPr lang="en-ID" dirty="0" err="1"/>
              <a:t>scanf</a:t>
            </a:r>
            <a:r>
              <a:rPr lang="en-ID" dirty="0"/>
              <a:t>("%s", </a:t>
            </a:r>
            <a:r>
              <a:rPr lang="en-ID" dirty="0" err="1"/>
              <a:t>tax_code</a:t>
            </a:r>
            <a:r>
              <a:rPr lang="en-ID" dirty="0"/>
              <a:t>); </a:t>
            </a:r>
            <a:r>
              <a:rPr lang="en-ID" dirty="0" err="1"/>
              <a:t>scanf</a:t>
            </a:r>
            <a:r>
              <a:rPr lang="en-ID" dirty="0"/>
              <a:t>("%s", </a:t>
            </a:r>
            <a:r>
              <a:rPr lang="en-ID" dirty="0" err="1"/>
              <a:t>students_name</a:t>
            </a:r>
            <a:r>
              <a:rPr lang="en-ID" dirty="0"/>
              <a:t>);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lain (</a:t>
            </a:r>
            <a:r>
              <a:rPr lang="en-ID" dirty="0" err="1"/>
              <a:t>persegi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):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Input length Input width Calculate area = length * width Display area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input = </a:t>
            </a:r>
            <a:r>
              <a:rPr lang="en-ID" b="1" dirty="0"/>
              <a:t>“</a:t>
            </a:r>
            <a:r>
              <a:rPr lang="en-ID" b="1" dirty="0" err="1"/>
              <a:t>masukan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user”</a:t>
            </a:r>
            <a:r>
              <a:rPr lang="en-ID" dirty="0"/>
              <a:t> → </a:t>
            </a:r>
            <a:r>
              <a:rPr lang="en-ID" dirty="0" err="1"/>
              <a:t>bisa</a:t>
            </a:r>
            <a:r>
              <a:rPr lang="en-ID" dirty="0"/>
              <a:t> via keyboard, file, </a:t>
            </a:r>
            <a:r>
              <a:rPr lang="en-ID" dirty="0" err="1"/>
              <a:t>atau</a:t>
            </a:r>
            <a:r>
              <a:rPr lang="en-ID" dirty="0"/>
              <a:t> sensor (di </a:t>
            </a:r>
            <a:r>
              <a:rPr lang="en-ID" dirty="0" err="1"/>
              <a:t>konteks</a:t>
            </a:r>
            <a:r>
              <a:rPr lang="en-ID" dirty="0"/>
              <a:t> lain).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Latih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lingkaran</a:t>
            </a:r>
            <a:r>
              <a:rPr lang="en-ID" dirty="0"/>
              <a:t>. Data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perlu</a:t>
            </a:r>
            <a:r>
              <a:rPr lang="en-ID" dirty="0"/>
              <a:t> di-input?”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b="1" dirty="0"/>
              <a:t>Input → Process → Output (IPO)</a:t>
            </a:r>
            <a:r>
              <a:rPr lang="en-ID" dirty="0"/>
              <a:t> agar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terbiasa</a:t>
            </a:r>
            <a:r>
              <a:rPr lang="en-ID" dirty="0"/>
              <a:t> </a:t>
            </a:r>
            <a:r>
              <a:rPr lang="en-ID" dirty="0" err="1"/>
              <a:t>merancang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20798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Output statements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pengguna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Kata </a:t>
            </a:r>
            <a:r>
              <a:rPr lang="en-ID" dirty="0" err="1"/>
              <a:t>kunci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: </a:t>
            </a:r>
            <a:r>
              <a:rPr lang="en-ID" b="1" dirty="0"/>
              <a:t>Print, Write, Put, Output, Display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Output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proses </a:t>
            </a:r>
            <a:r>
              <a:rPr lang="en-ID" dirty="0" err="1"/>
              <a:t>algoritma</a:t>
            </a:r>
            <a:r>
              <a:rPr lang="en-ID" dirty="0"/>
              <a:t> →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, </a:t>
            </a:r>
            <a:r>
              <a:rPr lang="en-ID" dirty="0" err="1"/>
              <a:t>angka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data lain.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b="1" dirty="0"/>
              <a:t>input = </a:t>
            </a:r>
            <a:r>
              <a:rPr lang="en-ID" b="1" dirty="0" err="1"/>
              <a:t>memberi</a:t>
            </a:r>
            <a:r>
              <a:rPr lang="en-ID" b="1" dirty="0"/>
              <a:t> data </a:t>
            </a:r>
            <a:r>
              <a:rPr lang="en-ID" b="1" dirty="0" err="1"/>
              <a:t>ke</a:t>
            </a:r>
            <a:r>
              <a:rPr lang="en-ID" b="1" dirty="0"/>
              <a:t> </a:t>
            </a:r>
            <a:r>
              <a:rPr lang="en-ID" b="1" dirty="0" err="1"/>
              <a:t>komputer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b="1" dirty="0"/>
              <a:t>output = </a:t>
            </a:r>
            <a:r>
              <a:rPr lang="en-ID" b="1" dirty="0" err="1"/>
              <a:t>komputer</a:t>
            </a:r>
            <a:r>
              <a:rPr lang="en-ID" b="1" dirty="0"/>
              <a:t> </a:t>
            </a:r>
            <a:r>
              <a:rPr lang="en-ID" b="1" dirty="0" err="1"/>
              <a:t>memberi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b="1" dirty="0"/>
              <a:t> </a:t>
            </a:r>
            <a:r>
              <a:rPr lang="en-ID" b="1" dirty="0" err="1"/>
              <a:t>kembali</a:t>
            </a:r>
            <a:r>
              <a:rPr lang="en-ID" b="1" dirty="0"/>
              <a:t> </a:t>
            </a:r>
            <a:r>
              <a:rPr lang="en-ID" b="1" dirty="0" err="1"/>
              <a:t>ke</a:t>
            </a:r>
            <a:r>
              <a:rPr lang="en-ID" b="1" dirty="0"/>
              <a:t> user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Dalam</a:t>
            </a:r>
            <a:r>
              <a:rPr lang="en-ID" dirty="0"/>
              <a:t> pseudocode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menuliskan</a:t>
            </a:r>
            <a:r>
              <a:rPr lang="en-ID" dirty="0"/>
              <a:t> format </a:t>
            </a:r>
            <a:r>
              <a:rPr lang="en-ID" dirty="0" err="1"/>
              <a:t>teknis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%d, %s di C).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Output </a:t>
            </a:r>
            <a:r>
              <a:rPr lang="en-ID" dirty="0" err="1"/>
              <a:t>berfungsi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/>
              <a:t>feedback</a:t>
            </a:r>
            <a:r>
              <a:rPr lang="en-ID" dirty="0"/>
              <a:t>: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slide: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Print "Bina Nusantara University" Write "Algorithm and Programming" Output Total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Versi</a:t>
            </a:r>
            <a:r>
              <a:rPr lang="en-ID" dirty="0"/>
              <a:t> C: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 err="1"/>
              <a:t>printf</a:t>
            </a:r>
            <a:r>
              <a:rPr lang="en-ID" dirty="0"/>
              <a:t>("Bina Nusantara University"); </a:t>
            </a:r>
            <a:r>
              <a:rPr lang="en-ID" dirty="0" err="1"/>
              <a:t>printf</a:t>
            </a:r>
            <a:r>
              <a:rPr lang="en-ID" dirty="0"/>
              <a:t>("Algorithm and Programming"); </a:t>
            </a:r>
            <a:r>
              <a:rPr lang="en-ID" dirty="0" err="1"/>
              <a:t>printf</a:t>
            </a:r>
            <a:r>
              <a:rPr lang="en-ID" dirty="0"/>
              <a:t>("%d", Total);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lain (</a:t>
            </a:r>
            <a:r>
              <a:rPr lang="en-ID" dirty="0" err="1"/>
              <a:t>lanjutan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input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persegi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):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Input length Input width Calculate area = length * width Display area </a:t>
            </a:r>
          </a:p>
          <a:p>
            <a:r>
              <a:rPr lang="en-ID" dirty="0"/>
              <a:t>👉 Di C:</a:t>
            </a:r>
          </a:p>
          <a:p>
            <a:pPr rtl="0"/>
            <a:r>
              <a:rPr lang="en-ID" dirty="0" err="1"/>
              <a:t>printf</a:t>
            </a:r>
            <a:r>
              <a:rPr lang="en-ID" dirty="0"/>
              <a:t>("Area = %d", area);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Jelaskan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b="1" dirty="0"/>
              <a:t>output statis</a:t>
            </a:r>
            <a:r>
              <a:rPr lang="en-ID" dirty="0"/>
              <a:t> (</a:t>
            </a:r>
            <a:r>
              <a:rPr lang="en-ID" dirty="0" err="1"/>
              <a:t>teks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) vs </a:t>
            </a:r>
            <a:r>
              <a:rPr lang="en-ID" b="1" dirty="0"/>
              <a:t>output </a:t>
            </a:r>
            <a:r>
              <a:rPr lang="en-ID" b="1" dirty="0" err="1"/>
              <a:t>dinamis</a:t>
            </a:r>
            <a:r>
              <a:rPr lang="en-ID" dirty="0"/>
              <a:t> (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perhitungan</a:t>
            </a:r>
            <a:r>
              <a:rPr lang="en-ID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Statis: Print "Hello World"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Dinamis</a:t>
            </a:r>
            <a:r>
              <a:rPr lang="en-ID" dirty="0"/>
              <a:t>: Print area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kecil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Buatlah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segitiga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input alas &amp; </a:t>
            </a:r>
            <a:r>
              <a:rPr lang="en-ID" dirty="0" err="1"/>
              <a:t>tinggi</a:t>
            </a:r>
            <a:r>
              <a:rPr lang="en-ID" dirty="0"/>
              <a:t>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tampilkan</a:t>
            </a:r>
            <a:r>
              <a:rPr lang="en-ID" dirty="0"/>
              <a:t> </a:t>
            </a:r>
            <a:r>
              <a:rPr lang="en-ID" dirty="0" err="1"/>
              <a:t>hasilnya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b="1" dirty="0"/>
              <a:t>Input → Process → Output (IPO)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kerangka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pemula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6301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Compute statements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aritmatika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Operator </a:t>
            </a:r>
            <a:r>
              <a:rPr lang="en-ID" dirty="0" err="1"/>
              <a:t>dasar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+ </a:t>
            </a:r>
            <a:r>
              <a:rPr lang="en-ID" dirty="0" err="1"/>
              <a:t>penjumlahan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- </a:t>
            </a:r>
            <a:r>
              <a:rPr lang="en-ID" dirty="0" err="1"/>
              <a:t>pengurangan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* </a:t>
            </a:r>
            <a:r>
              <a:rPr lang="en-ID" dirty="0" err="1"/>
              <a:t>perkalian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/ </a:t>
            </a:r>
            <a:r>
              <a:rPr lang="en-ID" dirty="0" err="1"/>
              <a:t>pembagian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() </a:t>
            </a:r>
            <a:r>
              <a:rPr lang="en-ID" dirty="0" err="1"/>
              <a:t>prioritas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(scope/</a:t>
            </a:r>
            <a:r>
              <a:rPr lang="en-ID" dirty="0" err="1"/>
              <a:t>urutan</a:t>
            </a:r>
            <a:r>
              <a:rPr lang="en-ID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Kata </a:t>
            </a:r>
            <a:r>
              <a:rPr lang="en-ID" dirty="0" err="1"/>
              <a:t>kunci</a:t>
            </a:r>
            <a:r>
              <a:rPr lang="en-ID" dirty="0"/>
              <a:t> yang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: </a:t>
            </a:r>
            <a:r>
              <a:rPr lang="en-ID" b="1" dirty="0"/>
              <a:t>Compute, Calculate, Add, Subtract, Multiply, Divide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Compute = </a:t>
            </a:r>
            <a:r>
              <a:rPr lang="en-ID" dirty="0" err="1"/>
              <a:t>bagian</a:t>
            </a:r>
            <a:r>
              <a:rPr lang="en-ID" dirty="0"/>
              <a:t> inti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→ di </a:t>
            </a:r>
            <a:r>
              <a:rPr lang="en-ID" dirty="0" err="1"/>
              <a:t>sinilah</a:t>
            </a:r>
            <a:r>
              <a:rPr lang="en-ID" dirty="0"/>
              <a:t> “</a:t>
            </a:r>
            <a:r>
              <a:rPr lang="en-ID" dirty="0" err="1"/>
              <a:t>pemrosesan</a:t>
            </a:r>
            <a:r>
              <a:rPr lang="en-ID" dirty="0"/>
              <a:t> data” </a:t>
            </a:r>
            <a:r>
              <a:rPr lang="en-ID" dirty="0" err="1"/>
              <a:t>terjadi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Biasanya</a:t>
            </a:r>
            <a:r>
              <a:rPr lang="en-ID" dirty="0"/>
              <a:t>, input →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proses compute → </a:t>
            </a:r>
            <a:r>
              <a:rPr lang="en-ID" dirty="0" err="1"/>
              <a:t>menghasilkan</a:t>
            </a:r>
            <a:r>
              <a:rPr lang="en-ID" dirty="0"/>
              <a:t> output.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Penulisan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ekspresi</a:t>
            </a:r>
            <a:r>
              <a:rPr lang="en-ID" dirty="0"/>
              <a:t>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kata </a:t>
            </a:r>
            <a:r>
              <a:rPr lang="en-ID" dirty="0" err="1"/>
              <a:t>kunci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: Total = Total + number </a:t>
            </a:r>
            <a:r>
              <a:rPr lang="en-ID" dirty="0" err="1"/>
              <a:t>atau</a:t>
            </a:r>
            <a:r>
              <a:rPr lang="en-ID" dirty="0"/>
              <a:t> Add number to total.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Urutan</a:t>
            </a:r>
            <a:r>
              <a:rPr lang="en-ID" b="1" dirty="0"/>
              <a:t> </a:t>
            </a:r>
            <a:r>
              <a:rPr lang="en-ID" b="1" dirty="0" err="1"/>
              <a:t>operasi</a:t>
            </a:r>
            <a:r>
              <a:rPr lang="en-ID" b="1" dirty="0"/>
              <a:t> (operator precedence)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→ </a:t>
            </a: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tanda</a:t>
            </a:r>
            <a:r>
              <a:rPr lang="en-ID" dirty="0"/>
              <a:t> </a:t>
            </a:r>
            <a:r>
              <a:rPr lang="en-ID" dirty="0" err="1"/>
              <a:t>kurung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menghindari</a:t>
            </a:r>
            <a:r>
              <a:rPr lang="en-ID" dirty="0"/>
              <a:t> </a:t>
            </a:r>
            <a:r>
              <a:rPr lang="en-ID" dirty="0" err="1"/>
              <a:t>ambiguitas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slide: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Add number to total Total = Total + number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Versi</a:t>
            </a:r>
            <a:r>
              <a:rPr lang="en-ID" dirty="0"/>
              <a:t> C: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total = total + number;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lain: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lingkaran</a:t>
            </a:r>
            <a:r>
              <a:rPr lang="en-ID" dirty="0"/>
              <a:t>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Input radius Calculate area = 3.14 * (radius * radius) Display area </a:t>
            </a:r>
          </a:p>
          <a:p>
            <a:r>
              <a:rPr lang="en-ID" dirty="0"/>
              <a:t>👉 Di C:</a:t>
            </a:r>
          </a:p>
          <a:p>
            <a:pPr rtl="0"/>
            <a:r>
              <a:rPr lang="en-ID" dirty="0"/>
              <a:t>area = 3.14 * (radius * radius);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compute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 → </a:t>
            </a:r>
            <a:r>
              <a:rPr lang="en-ID" dirty="0" err="1"/>
              <a:t>mulai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penjumlahan</a:t>
            </a:r>
            <a:r>
              <a:rPr lang="en-ID" dirty="0"/>
              <a:t> </a:t>
            </a:r>
            <a:r>
              <a:rPr lang="en-ID" dirty="0" err="1"/>
              <a:t>biasa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rumus</a:t>
            </a:r>
            <a:r>
              <a:rPr lang="en-ID" dirty="0"/>
              <a:t> </a:t>
            </a:r>
            <a:r>
              <a:rPr lang="en-ID" dirty="0" err="1"/>
              <a:t>matematika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Berikan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interaktif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punya total </a:t>
            </a:r>
            <a:r>
              <a:rPr lang="en-ID" dirty="0" err="1"/>
              <a:t>belanja</a:t>
            </a:r>
            <a:r>
              <a:rPr lang="en-ID" dirty="0"/>
              <a:t> = 100 </a:t>
            </a:r>
            <a:r>
              <a:rPr lang="en-ID" dirty="0" err="1"/>
              <a:t>ribu</a:t>
            </a:r>
            <a:r>
              <a:rPr lang="en-ID" dirty="0"/>
              <a:t>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tambah</a:t>
            </a:r>
            <a:r>
              <a:rPr lang="en-ID" dirty="0"/>
              <a:t> </a:t>
            </a:r>
            <a:r>
              <a:rPr lang="en-ID" dirty="0" err="1"/>
              <a:t>belanja</a:t>
            </a:r>
            <a:r>
              <a:rPr lang="en-ID" dirty="0"/>
              <a:t> 50 </a:t>
            </a:r>
            <a:r>
              <a:rPr lang="en-ID" dirty="0" err="1"/>
              <a:t>ribu</a:t>
            </a:r>
            <a:r>
              <a:rPr lang="en-ID" dirty="0"/>
              <a:t>, </a:t>
            </a:r>
            <a:r>
              <a:rPr lang="en-ID" dirty="0" err="1"/>
              <a:t>bagaimana</a:t>
            </a:r>
            <a:r>
              <a:rPr lang="en-ID" dirty="0"/>
              <a:t> pseudocode compute-</a:t>
            </a:r>
            <a:r>
              <a:rPr lang="en-ID" dirty="0" err="1"/>
              <a:t>nya</a:t>
            </a:r>
            <a:r>
              <a:rPr lang="en-ID" dirty="0"/>
              <a:t>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compute statement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diskon</a:t>
            </a:r>
            <a:r>
              <a:rPr lang="en-ID" dirty="0"/>
              <a:t>, </a:t>
            </a:r>
            <a:r>
              <a:rPr lang="en-ID" dirty="0" err="1"/>
              <a:t>menghitung</a:t>
            </a:r>
            <a:r>
              <a:rPr lang="en-ID" dirty="0"/>
              <a:t> BMI, </a:t>
            </a:r>
            <a:r>
              <a:rPr lang="en-ID" dirty="0" err="1"/>
              <a:t>dsb</a:t>
            </a:r>
            <a:r>
              <a:rPr lang="en-ID" dirty="0"/>
              <a:t>).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19232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Store statements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menyimpan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Initialize / Set</a:t>
            </a:r>
            <a:r>
              <a:rPr lang="en-ID" dirty="0"/>
              <a:t> →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: Set Counter to 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Assignment (=)</a:t>
            </a:r>
            <a:r>
              <a:rPr lang="en-ID" dirty="0"/>
              <a:t> → </a:t>
            </a:r>
            <a:r>
              <a:rPr lang="en-ID" dirty="0" err="1"/>
              <a:t>menyimpan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perhitungan</a:t>
            </a:r>
            <a:r>
              <a:rPr lang="en-ID" dirty="0"/>
              <a:t>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: Total = Price * Qty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Save / Store</a:t>
            </a:r>
            <a:r>
              <a:rPr lang="en-ID" dirty="0"/>
              <a:t> → </a:t>
            </a:r>
            <a:r>
              <a:rPr lang="en-ID" dirty="0" err="1"/>
              <a:t>menyimpan</a:t>
            </a:r>
            <a:r>
              <a:rPr lang="en-ID" dirty="0"/>
              <a:t> data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: Store value into </a:t>
            </a:r>
            <a:r>
              <a:rPr lang="en-ID" dirty="0" err="1"/>
              <a:t>VariableX</a:t>
            </a:r>
            <a:endParaRPr lang="en-ID" dirty="0"/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Variabel</a:t>
            </a:r>
            <a:r>
              <a:rPr lang="en-ID" dirty="0"/>
              <a:t> = </a:t>
            </a:r>
            <a:r>
              <a:rPr lang="en-ID" dirty="0" err="1"/>
              <a:t>wadah</a:t>
            </a:r>
            <a:r>
              <a:rPr lang="en-ID" dirty="0"/>
              <a:t>/</a:t>
            </a:r>
            <a:r>
              <a:rPr lang="en-ID" dirty="0" err="1"/>
              <a:t>penyimpanan</a:t>
            </a:r>
            <a:r>
              <a:rPr lang="en-ID" dirty="0"/>
              <a:t> </a:t>
            </a:r>
            <a:r>
              <a:rPr lang="en-ID" dirty="0" err="1"/>
              <a:t>sementara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memori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menginisialisasi</a:t>
            </a:r>
            <a:r>
              <a:rPr lang="en-ID" b="1" dirty="0"/>
              <a:t> (initialize)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Misalnya</a:t>
            </a:r>
            <a:r>
              <a:rPr lang="en-ID" dirty="0"/>
              <a:t>: Set Total to 0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akumulasi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Assignment =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tanda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matematika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artinya</a:t>
            </a:r>
            <a:r>
              <a:rPr lang="en-ID" dirty="0"/>
              <a:t> </a:t>
            </a:r>
            <a:r>
              <a:rPr lang="en-ID" b="1" dirty="0" err="1"/>
              <a:t>menyimpan</a:t>
            </a:r>
            <a:r>
              <a:rPr lang="en-ID" b="1" dirty="0"/>
              <a:t> </a:t>
            </a:r>
            <a:r>
              <a:rPr lang="en-ID" b="1" dirty="0" err="1"/>
              <a:t>nilai</a:t>
            </a:r>
            <a:r>
              <a:rPr lang="en-ID" b="1" dirty="0"/>
              <a:t> </a:t>
            </a:r>
            <a:r>
              <a:rPr lang="en-ID" b="1" dirty="0" err="1"/>
              <a:t>ke</a:t>
            </a:r>
            <a:r>
              <a:rPr lang="en-ID" b="1" dirty="0"/>
              <a:t> </a:t>
            </a:r>
            <a:r>
              <a:rPr lang="en-ID" b="1" dirty="0" err="1"/>
              <a:t>variabel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: X = Y + 5 → </a:t>
            </a:r>
            <a:r>
              <a:rPr lang="en-ID" dirty="0" err="1"/>
              <a:t>artinya</a:t>
            </a:r>
            <a:r>
              <a:rPr lang="en-ID" dirty="0"/>
              <a:t> </a:t>
            </a:r>
            <a:r>
              <a:rPr lang="en-ID" b="1" dirty="0" err="1"/>
              <a:t>hitung</a:t>
            </a:r>
            <a:r>
              <a:rPr lang="en-ID" b="1" dirty="0"/>
              <a:t> Y + 5, </a:t>
            </a:r>
            <a:r>
              <a:rPr lang="en-ID" b="1" dirty="0" err="1"/>
              <a:t>lalu</a:t>
            </a:r>
            <a:r>
              <a:rPr lang="en-ID" b="1" dirty="0"/>
              <a:t> </a:t>
            </a:r>
            <a:r>
              <a:rPr lang="en-ID" b="1" dirty="0" err="1"/>
              <a:t>simpan</a:t>
            </a:r>
            <a:r>
              <a:rPr lang="en-ID" b="1" dirty="0"/>
              <a:t> </a:t>
            </a:r>
            <a:r>
              <a:rPr lang="en-ID" b="1" dirty="0" err="1"/>
              <a:t>hasilnya</a:t>
            </a:r>
            <a:r>
              <a:rPr lang="en-ID" b="1" dirty="0"/>
              <a:t> </a:t>
            </a:r>
            <a:r>
              <a:rPr lang="en-ID" b="1" dirty="0" err="1"/>
              <a:t>ke</a:t>
            </a:r>
            <a:r>
              <a:rPr lang="en-ID" b="1" dirty="0"/>
              <a:t> X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slide: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Set Counter to 0 Total = Price * Qty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Versi</a:t>
            </a:r>
            <a:r>
              <a:rPr lang="en-ID" dirty="0"/>
              <a:t> C: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int counter = 0; total = price * qty;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lain: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Set Sum to 0 Sum = Sum + number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(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akumulasi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).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b="1" dirty="0" err="1"/>
              <a:t>matematika</a:t>
            </a:r>
            <a:r>
              <a:rPr lang="en-ID" b="1" dirty="0"/>
              <a:t> vs </a:t>
            </a:r>
            <a:r>
              <a:rPr lang="en-ID" b="1" dirty="0" err="1"/>
              <a:t>pemrograman</a:t>
            </a:r>
            <a:r>
              <a:rPr lang="en-ID" dirty="0"/>
              <a:t> pada </a:t>
            </a:r>
            <a:r>
              <a:rPr lang="en-ID" dirty="0" err="1"/>
              <a:t>tanda</a:t>
            </a:r>
            <a:r>
              <a:rPr lang="en-ID" dirty="0"/>
              <a:t> = →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bikin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bingung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: </a:t>
            </a:r>
            <a:r>
              <a:rPr lang="en-ID" dirty="0" err="1"/>
              <a:t>variabel</a:t>
            </a:r>
            <a:r>
              <a:rPr lang="en-ID" dirty="0"/>
              <a:t> = </a:t>
            </a:r>
            <a:r>
              <a:rPr lang="en-ID" b="1" dirty="0" err="1"/>
              <a:t>kotak</a:t>
            </a:r>
            <a:r>
              <a:rPr lang="en-ID" b="1" dirty="0"/>
              <a:t> </a:t>
            </a:r>
            <a:r>
              <a:rPr lang="en-ID" b="1" dirty="0" err="1"/>
              <a:t>penyimpanan</a:t>
            </a:r>
            <a:r>
              <a:rPr lang="en-ID" dirty="0"/>
              <a:t> →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mengisi</a:t>
            </a:r>
            <a:r>
              <a:rPr lang="en-ID" dirty="0"/>
              <a:t> </a:t>
            </a:r>
            <a:r>
              <a:rPr lang="en-ID" dirty="0" err="1"/>
              <a:t>kotak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kapan</a:t>
            </a:r>
            <a:r>
              <a:rPr lang="en-ID" dirty="0"/>
              <a:t> </a:t>
            </a:r>
            <a:r>
              <a:rPr lang="en-ID" dirty="0" err="1"/>
              <a:t>saja</a:t>
            </a:r>
            <a:r>
              <a:rPr lang="en-ID" dirty="0"/>
              <a:t>, </a:t>
            </a:r>
            <a:r>
              <a:rPr lang="en-ID" dirty="0" err="1"/>
              <a:t>mengganti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lama.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total </a:t>
            </a:r>
            <a:r>
              <a:rPr lang="en-ID" dirty="0" err="1"/>
              <a:t>belanja</a:t>
            </a:r>
            <a:r>
              <a:rPr lang="en-ID" dirty="0"/>
              <a:t>: </a:t>
            </a:r>
            <a:r>
              <a:rPr lang="en-ID" dirty="0" err="1"/>
              <a:t>harga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Rp50.000, </a:t>
            </a:r>
            <a:r>
              <a:rPr lang="en-ID" dirty="0" err="1"/>
              <a:t>jumlah</a:t>
            </a:r>
            <a:r>
              <a:rPr lang="en-ID" dirty="0"/>
              <a:t> 3,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simpan</a:t>
            </a:r>
            <a:r>
              <a:rPr lang="en-ID" dirty="0"/>
              <a:t> </a:t>
            </a:r>
            <a:r>
              <a:rPr lang="en-ID" dirty="0" err="1"/>
              <a:t>hasilnya</a:t>
            </a:r>
            <a:r>
              <a:rPr lang="en-ID" dirty="0"/>
              <a:t> di </a:t>
            </a:r>
            <a:r>
              <a:rPr lang="en-ID" dirty="0" err="1"/>
              <a:t>variabel</a:t>
            </a:r>
            <a:r>
              <a:rPr lang="en-ID" dirty="0"/>
              <a:t> Total.”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55715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Decision statements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membandingkan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dan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perbandingan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Kata </a:t>
            </a:r>
            <a:r>
              <a:rPr lang="en-ID" dirty="0" err="1"/>
              <a:t>kunci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: </a:t>
            </a:r>
            <a:r>
              <a:rPr lang="en-ID" b="1" dirty="0"/>
              <a:t>IF, THEN, ELSE, ENDIF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Intinya</a:t>
            </a:r>
            <a:r>
              <a:rPr lang="en-ID" dirty="0"/>
              <a:t>: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Decision </a:t>
            </a:r>
            <a:r>
              <a:rPr lang="en-ID" dirty="0" err="1"/>
              <a:t>memungkinkan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selalu</a:t>
            </a:r>
            <a:r>
              <a:rPr lang="en-ID" b="1" dirty="0"/>
              <a:t> linear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bercabang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ekspresi</a:t>
            </a:r>
            <a:r>
              <a:rPr lang="en-ID" dirty="0"/>
              <a:t> </a:t>
            </a:r>
            <a:r>
              <a:rPr lang="en-ID" dirty="0" err="1"/>
              <a:t>logika</a:t>
            </a:r>
            <a:r>
              <a:rPr lang="en-ID" dirty="0"/>
              <a:t> (</a:t>
            </a:r>
            <a:r>
              <a:rPr lang="en-ID" dirty="0" err="1"/>
              <a:t>contoh</a:t>
            </a:r>
            <a:r>
              <a:rPr lang="en-ID" dirty="0"/>
              <a:t>: A &gt; B, Menu = '1', </a:t>
            </a:r>
            <a:r>
              <a:rPr lang="en-ID" dirty="0" err="1"/>
              <a:t>dll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 (</a:t>
            </a:r>
            <a:r>
              <a:rPr lang="en-ID" b="1" dirty="0"/>
              <a:t>true</a:t>
            </a:r>
            <a:r>
              <a:rPr lang="en-ID" dirty="0"/>
              <a:t>) → </a:t>
            </a:r>
            <a:r>
              <a:rPr lang="en-ID" dirty="0" err="1"/>
              <a:t>jalankan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di </a:t>
            </a:r>
            <a:r>
              <a:rPr lang="en-ID" dirty="0" err="1"/>
              <a:t>blok</a:t>
            </a:r>
            <a:r>
              <a:rPr lang="en-ID" dirty="0"/>
              <a:t> THEN.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kondisi</a:t>
            </a:r>
            <a:r>
              <a:rPr lang="en-ID" dirty="0"/>
              <a:t> salah (</a:t>
            </a:r>
            <a:r>
              <a:rPr lang="en-ID" b="1" dirty="0"/>
              <a:t>false</a:t>
            </a:r>
            <a:r>
              <a:rPr lang="en-ID" dirty="0"/>
              <a:t>) → </a:t>
            </a:r>
            <a:r>
              <a:rPr lang="en-ID" dirty="0" err="1"/>
              <a:t>jalankan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di </a:t>
            </a:r>
            <a:r>
              <a:rPr lang="en-ID" dirty="0" err="1"/>
              <a:t>blok</a:t>
            </a:r>
            <a:r>
              <a:rPr lang="en-ID" dirty="0"/>
              <a:t> ELSE (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).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slide: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IF Menu = '1' THEN Discount = 0.1 * price ELSE Discount = 0.2 * price ENDIF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Versi</a:t>
            </a:r>
            <a:r>
              <a:rPr lang="en-ID" dirty="0"/>
              <a:t> C: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if (menu == 1) { discount = 0.1 * price; } else { discount = 0.2 * price; }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lain: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bilangan</a:t>
            </a:r>
            <a:r>
              <a:rPr lang="en-ID" dirty="0"/>
              <a:t> </a:t>
            </a:r>
            <a:r>
              <a:rPr lang="en-ID" dirty="0" err="1"/>
              <a:t>ganjil</a:t>
            </a:r>
            <a:r>
              <a:rPr lang="en-ID" dirty="0"/>
              <a:t>/</a:t>
            </a:r>
            <a:r>
              <a:rPr lang="en-ID" dirty="0" err="1"/>
              <a:t>genap</a:t>
            </a:r>
            <a:r>
              <a:rPr lang="en-ID" dirty="0"/>
              <a:t>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Input number IF number mod 2 = 0 THEN Print "Even" ELSE Print "Odd" ENDIF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/>
              <a:t>decision = </a:t>
            </a:r>
            <a:r>
              <a:rPr lang="en-ID" b="1" dirty="0" err="1"/>
              <a:t>kemampuan</a:t>
            </a:r>
            <a:r>
              <a:rPr lang="en-ID" b="1" dirty="0"/>
              <a:t> </a:t>
            </a:r>
            <a:r>
              <a:rPr lang="en-ID" b="1" dirty="0" err="1"/>
              <a:t>komputer</a:t>
            </a:r>
            <a:r>
              <a:rPr lang="en-ID" b="1" dirty="0"/>
              <a:t> </a:t>
            </a:r>
            <a:r>
              <a:rPr lang="en-ID" b="1" dirty="0" err="1"/>
              <a:t>memilih</a:t>
            </a:r>
            <a:r>
              <a:rPr lang="en-ID" dirty="0"/>
              <a:t> → </a:t>
            </a:r>
            <a:r>
              <a:rPr lang="en-ID" dirty="0" err="1"/>
              <a:t>seperti</a:t>
            </a:r>
            <a:r>
              <a:rPr lang="en-ID" dirty="0"/>
              <a:t> “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bercabang</a:t>
            </a:r>
            <a:r>
              <a:rPr lang="en-ID" dirty="0"/>
              <a:t>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hujan</a:t>
            </a:r>
            <a:r>
              <a:rPr lang="en-ID" dirty="0"/>
              <a:t>, </a:t>
            </a:r>
            <a:r>
              <a:rPr lang="en-ID" dirty="0" err="1"/>
              <a:t>bawa</a:t>
            </a:r>
            <a:r>
              <a:rPr lang="en-ID" dirty="0"/>
              <a:t> </a:t>
            </a:r>
            <a:r>
              <a:rPr lang="en-ID" dirty="0" err="1"/>
              <a:t>payung</a:t>
            </a:r>
            <a:r>
              <a:rPr lang="en-ID" dirty="0"/>
              <a:t>.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hujan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payung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lulus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gagal</a:t>
            </a:r>
            <a:r>
              <a:rPr lang="en-ID" dirty="0"/>
              <a:t>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syarat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≥ 60 lulus.”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00611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Repetition statements</a:t>
            </a:r>
            <a:r>
              <a:rPr lang="en-ID" dirty="0"/>
              <a:t> (loop)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mengulang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terpenuhi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Kata </a:t>
            </a:r>
            <a:r>
              <a:rPr lang="en-ID" dirty="0" err="1"/>
              <a:t>kunci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: </a:t>
            </a:r>
            <a:r>
              <a:rPr lang="en-ID" b="1" dirty="0"/>
              <a:t>DOWHILE … ENDDO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DOWHILE &lt;</a:t>
            </a:r>
            <a:r>
              <a:rPr lang="en-ID" dirty="0" err="1"/>
              <a:t>kondisi</a:t>
            </a:r>
            <a:r>
              <a:rPr lang="en-ID" dirty="0"/>
              <a:t>&gt; &lt;</a:t>
            </a:r>
            <a:r>
              <a:rPr lang="en-ID" dirty="0" err="1"/>
              <a:t>langkah</a:t>
            </a:r>
            <a:r>
              <a:rPr lang="en-ID" dirty="0"/>
              <a:t> yang </a:t>
            </a:r>
            <a:r>
              <a:rPr lang="en-ID" dirty="0" err="1"/>
              <a:t>diulang</a:t>
            </a:r>
            <a:r>
              <a:rPr lang="en-ID" dirty="0"/>
              <a:t>&gt; ENDDO 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Loop = </a:t>
            </a:r>
            <a:r>
              <a:rPr lang="en-ID" b="1" dirty="0" err="1"/>
              <a:t>instruksi</a:t>
            </a:r>
            <a:r>
              <a:rPr lang="en-ID" b="1" dirty="0"/>
              <a:t> </a:t>
            </a:r>
            <a:r>
              <a:rPr lang="en-ID" b="1" dirty="0" err="1"/>
              <a:t>berulang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syarat</a:t>
            </a:r>
            <a:r>
              <a:rPr lang="en-ID" dirty="0"/>
              <a:t> </a:t>
            </a:r>
            <a:r>
              <a:rPr lang="en-ID" dirty="0" err="1"/>
              <a:t>berhenti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terpenuhi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Pada </a:t>
            </a:r>
            <a:r>
              <a:rPr lang="en-ID" dirty="0" err="1"/>
              <a:t>contoh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DOWHILE number &lt; 10 print number number = number + 1 ENDDO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Selama</a:t>
            </a:r>
            <a:r>
              <a:rPr lang="en-ID" dirty="0"/>
              <a:t> number &lt; 10, </a:t>
            </a:r>
            <a:r>
              <a:rPr lang="en-ID" dirty="0" err="1"/>
              <a:t>cetak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number dan </a:t>
            </a:r>
            <a:r>
              <a:rPr lang="en-ID" dirty="0" err="1"/>
              <a:t>tambah</a:t>
            </a:r>
            <a:r>
              <a:rPr lang="en-ID" dirty="0"/>
              <a:t> 1.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Jika number </a:t>
            </a:r>
            <a:r>
              <a:rPr lang="en-ID" dirty="0" err="1"/>
              <a:t>sudah</a:t>
            </a:r>
            <a:r>
              <a:rPr lang="en-ID" dirty="0"/>
              <a:t> ≥ 10, loop </a:t>
            </a:r>
            <a:r>
              <a:rPr lang="en-ID" dirty="0" err="1"/>
              <a:t>berhenti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disebut</a:t>
            </a:r>
            <a:r>
              <a:rPr lang="en-ID" dirty="0"/>
              <a:t> </a:t>
            </a:r>
            <a:r>
              <a:rPr lang="en-ID" b="1" dirty="0"/>
              <a:t>pre-test loop</a:t>
            </a:r>
            <a:r>
              <a:rPr lang="en-ID" dirty="0"/>
              <a:t> (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dicek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loop).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Versi</a:t>
            </a:r>
            <a:r>
              <a:rPr lang="en-ID" dirty="0"/>
              <a:t> pseudocode (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1 </a:t>
            </a:r>
            <a:r>
              <a:rPr lang="en-ID" dirty="0" err="1"/>
              <a:t>sampai</a:t>
            </a:r>
            <a:r>
              <a:rPr lang="en-ID" dirty="0"/>
              <a:t> 5):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Set </a:t>
            </a:r>
            <a:r>
              <a:rPr lang="en-ID" dirty="0" err="1"/>
              <a:t>i</a:t>
            </a:r>
            <a:r>
              <a:rPr lang="en-ID" dirty="0"/>
              <a:t> = 1 DOWHILE </a:t>
            </a:r>
            <a:r>
              <a:rPr lang="en-ID" dirty="0" err="1"/>
              <a:t>i</a:t>
            </a:r>
            <a:r>
              <a:rPr lang="en-ID" dirty="0"/>
              <a:t> &lt;= 5 Print </a:t>
            </a:r>
            <a:r>
              <a:rPr lang="en-ID" dirty="0" err="1"/>
              <a:t>i</a:t>
            </a:r>
            <a:r>
              <a:rPr lang="en-ID" dirty="0"/>
              <a:t> </a:t>
            </a:r>
            <a:r>
              <a:rPr lang="en-ID" dirty="0" err="1"/>
              <a:t>i</a:t>
            </a:r>
            <a:r>
              <a:rPr lang="en-ID" dirty="0"/>
              <a:t> = </a:t>
            </a:r>
            <a:r>
              <a:rPr lang="en-ID" dirty="0" err="1"/>
              <a:t>i</a:t>
            </a:r>
            <a:r>
              <a:rPr lang="en-ID" dirty="0"/>
              <a:t> + 1 ENDDO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Versi</a:t>
            </a:r>
            <a:r>
              <a:rPr lang="en-ID" dirty="0"/>
              <a:t> C (while loop):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int </a:t>
            </a:r>
            <a:r>
              <a:rPr lang="en-ID" dirty="0" err="1"/>
              <a:t>i</a:t>
            </a:r>
            <a:r>
              <a:rPr lang="en-ID" dirty="0"/>
              <a:t> = 1; while (</a:t>
            </a:r>
            <a:r>
              <a:rPr lang="en-ID" dirty="0" err="1"/>
              <a:t>i</a:t>
            </a:r>
            <a:r>
              <a:rPr lang="en-ID" dirty="0"/>
              <a:t> &lt;= 5) { </a:t>
            </a:r>
            <a:r>
              <a:rPr lang="en-ID" dirty="0" err="1"/>
              <a:t>printf</a:t>
            </a:r>
            <a:r>
              <a:rPr lang="en-ID" dirty="0"/>
              <a:t>("%d\n", </a:t>
            </a:r>
            <a:r>
              <a:rPr lang="en-ID" dirty="0" err="1"/>
              <a:t>i</a:t>
            </a:r>
            <a:r>
              <a:rPr lang="en-ID" dirty="0"/>
              <a:t>); </a:t>
            </a:r>
            <a:r>
              <a:rPr lang="en-ID" dirty="0" err="1"/>
              <a:t>i</a:t>
            </a:r>
            <a:r>
              <a:rPr lang="en-ID" dirty="0"/>
              <a:t> = </a:t>
            </a:r>
            <a:r>
              <a:rPr lang="en-ID" dirty="0" err="1"/>
              <a:t>i</a:t>
            </a:r>
            <a:r>
              <a:rPr lang="en-ID" dirty="0"/>
              <a:t> + 1; }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lain: </a:t>
            </a:r>
            <a:r>
              <a:rPr lang="en-ID" dirty="0" err="1"/>
              <a:t>menghitung</a:t>
            </a:r>
            <a:r>
              <a:rPr lang="en-ID" dirty="0"/>
              <a:t> total </a:t>
            </a:r>
            <a:r>
              <a:rPr lang="en-ID" dirty="0" err="1"/>
              <a:t>belanja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Set total = 0 DOWHILE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Read </a:t>
            </a:r>
            <a:r>
              <a:rPr lang="en-ID" dirty="0" err="1"/>
              <a:t>harga</a:t>
            </a:r>
            <a:r>
              <a:rPr lang="en-ID" dirty="0"/>
              <a:t> total = total + </a:t>
            </a:r>
            <a:r>
              <a:rPr lang="en-ID" dirty="0" err="1"/>
              <a:t>harga</a:t>
            </a:r>
            <a:r>
              <a:rPr lang="en-ID" dirty="0"/>
              <a:t> ENDDO Print total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piring</a:t>
            </a:r>
            <a:r>
              <a:rPr lang="en-ID" dirty="0"/>
              <a:t> </a:t>
            </a:r>
            <a:r>
              <a:rPr lang="en-ID" dirty="0" err="1"/>
              <a:t>kotor</a:t>
            </a:r>
            <a:r>
              <a:rPr lang="en-ID" dirty="0"/>
              <a:t>, </a:t>
            </a:r>
            <a:r>
              <a:rPr lang="en-ID" dirty="0" err="1"/>
              <a:t>cuci</a:t>
            </a:r>
            <a:r>
              <a:rPr lang="en-ID" dirty="0"/>
              <a:t> </a:t>
            </a:r>
            <a:r>
              <a:rPr lang="en-ID" dirty="0" err="1"/>
              <a:t>piring</a:t>
            </a:r>
            <a:r>
              <a:rPr lang="en-ID" dirty="0"/>
              <a:t> →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habis</a:t>
            </a:r>
            <a:r>
              <a:rPr lang="en-ID" dirty="0"/>
              <a:t>, </a:t>
            </a:r>
            <a:r>
              <a:rPr lang="en-ID" dirty="0" err="1"/>
              <a:t>berhenti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b="1" dirty="0" err="1"/>
              <a:t>bahaya</a:t>
            </a:r>
            <a:r>
              <a:rPr lang="en-ID" b="1" dirty="0"/>
              <a:t> loop </a:t>
            </a:r>
            <a:r>
              <a:rPr lang="en-ID" b="1" dirty="0" err="1"/>
              <a:t>tak</a:t>
            </a:r>
            <a:r>
              <a:rPr lang="en-ID" b="1" dirty="0"/>
              <a:t> </a:t>
            </a:r>
            <a:r>
              <a:rPr lang="en-ID" b="1" dirty="0" err="1"/>
              <a:t>terbatas</a:t>
            </a:r>
            <a:r>
              <a:rPr lang="en-ID" dirty="0"/>
              <a:t> (infinite loop)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berhenti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mencetak</a:t>
            </a:r>
            <a:r>
              <a:rPr lang="en-ID" dirty="0"/>
              <a:t> </a:t>
            </a:r>
            <a:r>
              <a:rPr lang="en-ID" dirty="0" err="1"/>
              <a:t>bilangan</a:t>
            </a:r>
            <a:r>
              <a:rPr lang="en-ID" dirty="0"/>
              <a:t> </a:t>
            </a:r>
            <a:r>
              <a:rPr lang="en-ID" dirty="0" err="1"/>
              <a:t>genap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2 </a:t>
            </a:r>
            <a:r>
              <a:rPr lang="en-ID" dirty="0" err="1"/>
              <a:t>sampai</a:t>
            </a:r>
            <a:r>
              <a:rPr lang="en-ID" dirty="0"/>
              <a:t> 20 </a:t>
            </a:r>
            <a:r>
              <a:rPr lang="en-ID" dirty="0" err="1"/>
              <a:t>menggunakan</a:t>
            </a:r>
            <a:r>
              <a:rPr lang="en-ID" dirty="0"/>
              <a:t> DOWHILE.”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0054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diberikan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diterapkan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b="1" dirty="0" err="1"/>
              <a:t>kasus</a:t>
            </a:r>
            <a:r>
              <a:rPr lang="en-ID" b="1" dirty="0"/>
              <a:t> </a:t>
            </a:r>
            <a:r>
              <a:rPr lang="en-ID" b="1" dirty="0" err="1"/>
              <a:t>nyata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Example 1</a:t>
            </a:r>
            <a:r>
              <a:rPr lang="en-ID" dirty="0"/>
              <a:t>: </a:t>
            </a:r>
            <a:r>
              <a:rPr lang="en-ID" dirty="0" err="1"/>
              <a:t>simulasi</a:t>
            </a:r>
            <a:r>
              <a:rPr lang="en-ID" dirty="0"/>
              <a:t> </a:t>
            </a:r>
            <a:r>
              <a:rPr lang="en-ID" dirty="0" err="1"/>
              <a:t>kalkulator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menjumlahkan</a:t>
            </a:r>
            <a:r>
              <a:rPr lang="en-ID" dirty="0"/>
              <a:t> </a:t>
            </a:r>
            <a:r>
              <a:rPr lang="en-ID" dirty="0" err="1"/>
              <a:t>harga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Example 2</a:t>
            </a:r>
            <a:r>
              <a:rPr lang="en-ID" dirty="0"/>
              <a:t>: </a:t>
            </a:r>
            <a:r>
              <a:rPr lang="en-ID" dirty="0" err="1"/>
              <a:t>menghitung</a:t>
            </a:r>
            <a:r>
              <a:rPr lang="en-ID" dirty="0"/>
              <a:t> rata-rata </a:t>
            </a:r>
            <a:r>
              <a:rPr lang="en-ID" dirty="0" err="1"/>
              <a:t>nilai</a:t>
            </a:r>
            <a:r>
              <a:rPr lang="en-ID" dirty="0"/>
              <a:t> 10 </a:t>
            </a:r>
            <a:r>
              <a:rPr lang="en-ID" dirty="0" err="1"/>
              <a:t>mahasiswa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Kedua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b="1" dirty="0"/>
              <a:t>input, loop, compute, store, dan output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Example 1</a:t>
            </a:r>
            <a:r>
              <a:rPr lang="en-ID" dirty="0"/>
              <a:t> </a:t>
            </a:r>
            <a:r>
              <a:rPr lang="en-ID" dirty="0" err="1"/>
              <a:t>menekankan</a:t>
            </a:r>
            <a:r>
              <a:rPr lang="en-ID" dirty="0"/>
              <a:t> </a:t>
            </a:r>
            <a:r>
              <a:rPr lang="en-ID" i="1" dirty="0"/>
              <a:t>repetition</a:t>
            </a:r>
            <a:r>
              <a:rPr lang="en-ID" dirty="0"/>
              <a:t>: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memasukkan</a:t>
            </a:r>
            <a:r>
              <a:rPr lang="en-ID" dirty="0"/>
              <a:t> </a:t>
            </a:r>
            <a:r>
              <a:rPr lang="en-ID" dirty="0" err="1"/>
              <a:t>harga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diinput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Example 2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i="1" dirty="0"/>
              <a:t>counter variable</a:t>
            </a:r>
            <a:r>
              <a:rPr lang="en-ID" dirty="0"/>
              <a:t> (grade counter)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membatasi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pengulangan</a:t>
            </a:r>
            <a:r>
              <a:rPr lang="en-ID" dirty="0"/>
              <a:t> (10 kali).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Pada </a:t>
            </a:r>
            <a:r>
              <a:rPr lang="en-ID" dirty="0" err="1"/>
              <a:t>contoh</a:t>
            </a:r>
            <a:r>
              <a:rPr lang="en-ID" dirty="0"/>
              <a:t> 2 juga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b="1" dirty="0" err="1"/>
              <a:t>akumulasi</a:t>
            </a:r>
            <a:r>
              <a:rPr lang="en-ID" b="1" dirty="0"/>
              <a:t> </a:t>
            </a:r>
            <a:r>
              <a:rPr lang="en-ID" b="1" dirty="0" err="1"/>
              <a:t>nilai</a:t>
            </a:r>
            <a:r>
              <a:rPr lang="en-ID" b="1" dirty="0"/>
              <a:t> (total)</a:t>
            </a:r>
            <a:r>
              <a:rPr lang="en-ID" dirty="0"/>
              <a:t> dan </a:t>
            </a:r>
            <a:r>
              <a:rPr lang="en-ID" dirty="0" err="1"/>
              <a:t>akhirnya</a:t>
            </a:r>
            <a:r>
              <a:rPr lang="en-ID" dirty="0"/>
              <a:t> </a:t>
            </a:r>
            <a:r>
              <a:rPr lang="en-ID" dirty="0" err="1"/>
              <a:t>pembagian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rata-rata.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ditekankan</a:t>
            </a:r>
            <a:r>
              <a:rPr lang="en-ID" dirty="0"/>
              <a:t>: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punya </a:t>
            </a:r>
            <a:r>
              <a:rPr lang="en-ID" b="1" dirty="0"/>
              <a:t>Start → </a:t>
            </a:r>
            <a:r>
              <a:rPr lang="en-ID" b="1" dirty="0" err="1"/>
              <a:t>langkah</a:t>
            </a:r>
            <a:r>
              <a:rPr lang="en-ID" b="1" dirty="0"/>
              <a:t> → End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b="1" dirty="0"/>
              <a:t>Example 2 </a:t>
            </a:r>
            <a:r>
              <a:rPr lang="en-ID" b="1" dirty="0" err="1"/>
              <a:t>dalam</a:t>
            </a:r>
            <a:r>
              <a:rPr lang="en-ID" b="1" dirty="0"/>
              <a:t> pseudocode </a:t>
            </a:r>
            <a:r>
              <a:rPr lang="en-ID" b="1" dirty="0" err="1"/>
              <a:t>lebih</a:t>
            </a:r>
            <a:r>
              <a:rPr lang="en-ID" b="1" dirty="0"/>
              <a:t> </a:t>
            </a:r>
            <a:r>
              <a:rPr lang="en-ID" b="1" dirty="0" err="1"/>
              <a:t>ringkas</a:t>
            </a:r>
            <a:r>
              <a:rPr lang="en-ID" b="1" dirty="0"/>
              <a:t>:</a:t>
            </a:r>
            <a:endParaRPr lang="en-ID" dirty="0"/>
          </a:p>
          <a:p>
            <a:pPr rtl="0"/>
            <a:r>
              <a:rPr lang="en-ID" dirty="0"/>
              <a:t>Set total = 0 For </a:t>
            </a:r>
            <a:r>
              <a:rPr lang="en-ID" dirty="0" err="1"/>
              <a:t>i</a:t>
            </a:r>
            <a:r>
              <a:rPr lang="en-ID" dirty="0"/>
              <a:t> = 1 to 10 Read score total = total + score </a:t>
            </a:r>
            <a:r>
              <a:rPr lang="en-ID" dirty="0" err="1"/>
              <a:t>EndFor</a:t>
            </a:r>
            <a:r>
              <a:rPr lang="en-ID" dirty="0"/>
              <a:t> average = total / 10 Print average </a:t>
            </a:r>
          </a:p>
          <a:p>
            <a:r>
              <a:rPr lang="en-ID" dirty="0" err="1"/>
              <a:t>Versi</a:t>
            </a:r>
            <a:r>
              <a:rPr lang="en-ID" dirty="0"/>
              <a:t> C:</a:t>
            </a:r>
          </a:p>
          <a:p>
            <a:pPr rtl="0"/>
            <a:r>
              <a:rPr lang="en-ID" dirty="0"/>
              <a:t>int total = 0, score, </a:t>
            </a:r>
            <a:r>
              <a:rPr lang="en-ID" dirty="0" err="1"/>
              <a:t>i</a:t>
            </a:r>
            <a:r>
              <a:rPr lang="en-ID" dirty="0"/>
              <a:t>; for (</a:t>
            </a:r>
            <a:r>
              <a:rPr lang="en-ID" dirty="0" err="1"/>
              <a:t>i</a:t>
            </a:r>
            <a:r>
              <a:rPr lang="en-ID" dirty="0"/>
              <a:t> = 1; </a:t>
            </a:r>
            <a:r>
              <a:rPr lang="en-ID" dirty="0" err="1"/>
              <a:t>i</a:t>
            </a:r>
            <a:r>
              <a:rPr lang="en-ID" dirty="0"/>
              <a:t> &lt;= 10; </a:t>
            </a:r>
            <a:r>
              <a:rPr lang="en-ID" dirty="0" err="1"/>
              <a:t>i</a:t>
            </a:r>
            <a:r>
              <a:rPr lang="en-ID" dirty="0"/>
              <a:t>++) { </a:t>
            </a:r>
            <a:r>
              <a:rPr lang="en-ID" dirty="0" err="1"/>
              <a:t>scanf</a:t>
            </a:r>
            <a:r>
              <a:rPr lang="en-ID" dirty="0"/>
              <a:t>("%d", &amp;score); total += score; } </a:t>
            </a:r>
            <a:r>
              <a:rPr lang="en-ID" dirty="0" err="1"/>
              <a:t>printf</a:t>
            </a:r>
            <a:r>
              <a:rPr lang="en-ID" dirty="0"/>
              <a:t>("Average = %d", total / 10);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 err="1"/>
              <a:t>contoh</a:t>
            </a:r>
            <a:r>
              <a:rPr lang="en-ID" b="1" dirty="0"/>
              <a:t> 1 = loop </a:t>
            </a:r>
            <a:r>
              <a:rPr lang="en-ID" b="1" dirty="0" err="1"/>
              <a:t>berbasis</a:t>
            </a:r>
            <a:r>
              <a:rPr lang="en-ID" b="1" dirty="0"/>
              <a:t> </a:t>
            </a:r>
            <a:r>
              <a:rPr lang="en-ID" b="1" dirty="0" err="1"/>
              <a:t>kondisi</a:t>
            </a:r>
            <a:r>
              <a:rPr lang="en-ID" dirty="0"/>
              <a:t> (</a:t>
            </a:r>
            <a:r>
              <a:rPr lang="en-ID" i="1" dirty="0" err="1"/>
              <a:t>selama</a:t>
            </a:r>
            <a:r>
              <a:rPr lang="en-ID" i="1" dirty="0"/>
              <a:t> </a:t>
            </a:r>
            <a:r>
              <a:rPr lang="en-ID" i="1" dirty="0" err="1"/>
              <a:t>masih</a:t>
            </a:r>
            <a:r>
              <a:rPr lang="en-ID" i="1" dirty="0"/>
              <a:t> </a:t>
            </a:r>
            <a:r>
              <a:rPr lang="en-ID" i="1" dirty="0" err="1"/>
              <a:t>ada</a:t>
            </a:r>
            <a:r>
              <a:rPr lang="en-ID" i="1" dirty="0"/>
              <a:t> </a:t>
            </a:r>
            <a:r>
              <a:rPr lang="en-ID" i="1" dirty="0" err="1"/>
              <a:t>harga</a:t>
            </a:r>
            <a:r>
              <a:rPr lang="en-ID" i="1" dirty="0"/>
              <a:t> </a:t>
            </a:r>
            <a:r>
              <a:rPr lang="en-ID" i="1" dirty="0" err="1"/>
              <a:t>barang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Contoh</a:t>
            </a:r>
            <a:r>
              <a:rPr lang="en-ID" b="1" dirty="0"/>
              <a:t> 2 = loop </a:t>
            </a:r>
            <a:r>
              <a:rPr lang="en-ID" b="1" dirty="0" err="1"/>
              <a:t>berbasis</a:t>
            </a:r>
            <a:r>
              <a:rPr lang="en-ID" b="1" dirty="0"/>
              <a:t> </a:t>
            </a:r>
            <a:r>
              <a:rPr lang="en-ID" b="1" dirty="0" err="1"/>
              <a:t>jumlah</a:t>
            </a:r>
            <a:r>
              <a:rPr lang="en-ID" dirty="0"/>
              <a:t> (</a:t>
            </a:r>
            <a:r>
              <a:rPr lang="en-ID" i="1" dirty="0" err="1"/>
              <a:t>ulang</a:t>
            </a:r>
            <a:r>
              <a:rPr lang="en-ID" i="1" dirty="0"/>
              <a:t> </a:t>
            </a:r>
            <a:r>
              <a:rPr lang="en-ID" i="1" dirty="0" err="1"/>
              <a:t>tepat</a:t>
            </a:r>
            <a:r>
              <a:rPr lang="en-ID" i="1" dirty="0"/>
              <a:t> 10 kali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rata-rata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kali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diketahui</a:t>
            </a:r>
            <a:r>
              <a:rPr lang="en-ID" dirty="0"/>
              <a:t> di </a:t>
            </a:r>
            <a:r>
              <a:rPr lang="en-ID" dirty="0" err="1"/>
              <a:t>awal</a:t>
            </a:r>
            <a:r>
              <a:rPr lang="en-ID" dirty="0"/>
              <a:t> (user input </a:t>
            </a:r>
            <a:r>
              <a:rPr lang="en-ID" dirty="0" err="1"/>
              <a:t>jumlahnya</a:t>
            </a:r>
            <a:r>
              <a:rPr lang="en-ID" dirty="0"/>
              <a:t>).”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Tujuannya</a:t>
            </a:r>
            <a:r>
              <a:rPr lang="en-ID" dirty="0"/>
              <a:t> agar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paham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i="1" dirty="0"/>
              <a:t>counter-controlled loop</a:t>
            </a:r>
            <a:r>
              <a:rPr lang="en-ID" dirty="0"/>
              <a:t> vs </a:t>
            </a:r>
            <a:r>
              <a:rPr lang="en-ID" i="1" dirty="0"/>
              <a:t>condition-controlled loop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00242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95733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Semua</a:t>
            </a:r>
            <a:r>
              <a:rPr lang="en-ID" dirty="0"/>
              <a:t> program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dibangun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 err="1"/>
              <a:t>tiga</a:t>
            </a:r>
            <a:r>
              <a:rPr lang="en-ID" b="1" dirty="0"/>
              <a:t> control structures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Sequence</a:t>
            </a:r>
            <a:r>
              <a:rPr lang="en-ID" dirty="0"/>
              <a:t> →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berurutan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bawah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Selection</a:t>
            </a:r>
            <a:r>
              <a:rPr lang="en-ID" dirty="0"/>
              <a:t> → </a:t>
            </a:r>
            <a:r>
              <a:rPr lang="en-ID" dirty="0" err="1"/>
              <a:t>pemilihan</a:t>
            </a:r>
            <a:r>
              <a:rPr lang="en-ID" dirty="0"/>
              <a:t> </a:t>
            </a:r>
            <a:r>
              <a:rPr lang="en-ID" dirty="0" err="1"/>
              <a:t>jalur</a:t>
            </a:r>
            <a:r>
              <a:rPr lang="en-ID" dirty="0"/>
              <a:t> program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(if–else).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Repetition (iteration)</a:t>
            </a:r>
            <a:r>
              <a:rPr lang="en-ID" dirty="0"/>
              <a:t> →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berulang</a:t>
            </a:r>
            <a:r>
              <a:rPr lang="en-ID" dirty="0"/>
              <a:t> kali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terpenuhi</a:t>
            </a:r>
            <a:r>
              <a:rPr lang="en-ID" dirty="0"/>
              <a:t> (loop).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Sequence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paling </a:t>
            </a:r>
            <a:r>
              <a:rPr lang="en-ID" dirty="0" err="1"/>
              <a:t>dasar</a:t>
            </a:r>
            <a:r>
              <a:rPr lang="en-ID" dirty="0"/>
              <a:t>: </a:t>
            </a:r>
            <a:r>
              <a:rPr lang="en-ID" dirty="0" err="1"/>
              <a:t>langkah</a:t>
            </a:r>
            <a:r>
              <a:rPr lang="en-ID" dirty="0"/>
              <a:t> 1 → </a:t>
            </a:r>
            <a:r>
              <a:rPr lang="en-ID" dirty="0" err="1"/>
              <a:t>langkah</a:t>
            </a:r>
            <a:r>
              <a:rPr lang="en-ID" dirty="0"/>
              <a:t> 2 → </a:t>
            </a:r>
            <a:r>
              <a:rPr lang="en-ID" dirty="0" err="1"/>
              <a:t>langkah</a:t>
            </a:r>
            <a:r>
              <a:rPr lang="en-ID" dirty="0"/>
              <a:t> 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Selection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program “</a:t>
            </a:r>
            <a:r>
              <a:rPr lang="en-ID" dirty="0" err="1"/>
              <a:t>berpikir</a:t>
            </a:r>
            <a:r>
              <a:rPr lang="en-ID" dirty="0"/>
              <a:t>” dan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Repetition</a:t>
            </a:r>
            <a:r>
              <a:rPr lang="en-ID" dirty="0"/>
              <a:t>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mengulang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</a:t>
            </a:r>
            <a:r>
              <a:rPr lang="en-ID" dirty="0" err="1"/>
              <a:t>ulang</a:t>
            </a:r>
            <a:r>
              <a:rPr lang="en-ID" dirty="0"/>
              <a:t> </a:t>
            </a:r>
            <a:r>
              <a:rPr lang="en-ID" dirty="0" err="1"/>
              <a:t>instruksi</a:t>
            </a:r>
            <a:r>
              <a:rPr lang="en-ID" dirty="0"/>
              <a:t> </a:t>
            </a:r>
            <a:r>
              <a:rPr lang="en-ID" dirty="0" err="1"/>
              <a:t>berkali</a:t>
            </a:r>
            <a:r>
              <a:rPr lang="en-ID" dirty="0"/>
              <a:t>-kali.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Gabungan</a:t>
            </a:r>
            <a:r>
              <a:rPr lang="en-ID" dirty="0"/>
              <a:t> </a:t>
            </a:r>
            <a:r>
              <a:rPr lang="en-ID" dirty="0" err="1"/>
              <a:t>ketiganya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program </a:t>
            </a:r>
            <a:r>
              <a:rPr lang="en-ID" dirty="0" err="1"/>
              <a:t>apa</a:t>
            </a:r>
            <a:r>
              <a:rPr lang="en-ID" dirty="0"/>
              <a:t> pun, </a:t>
            </a:r>
            <a:r>
              <a:rPr lang="en-ID" dirty="0" err="1"/>
              <a:t>dari</a:t>
            </a:r>
            <a:r>
              <a:rPr lang="en-ID" dirty="0"/>
              <a:t> yang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Teorema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juga </a:t>
            </a:r>
            <a:r>
              <a:rPr lang="en-ID" dirty="0" err="1"/>
              <a:t>dikenal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/>
              <a:t>Structured Programming Theorem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b="1" dirty="0" err="1"/>
              <a:t>Böhm</a:t>
            </a:r>
            <a:r>
              <a:rPr lang="en-ID" b="1" dirty="0"/>
              <a:t>–</a:t>
            </a:r>
            <a:r>
              <a:rPr lang="en-ID" b="1" dirty="0" err="1"/>
              <a:t>Jacopini</a:t>
            </a:r>
            <a:r>
              <a:rPr lang="en-ID" b="1" dirty="0"/>
              <a:t> theorem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Sequence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Input A Input B Sum = A + B Print Sum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Selection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If A &gt; B then Print A Else Print B </a:t>
            </a:r>
            <a:r>
              <a:rPr lang="en-ID" dirty="0" err="1"/>
              <a:t>EndIf</a:t>
            </a:r>
            <a:r>
              <a:rPr lang="en-ID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Repetition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Set </a:t>
            </a:r>
            <a:r>
              <a:rPr lang="en-ID" dirty="0" err="1"/>
              <a:t>i</a:t>
            </a:r>
            <a:r>
              <a:rPr lang="en-ID" dirty="0"/>
              <a:t> = 1 While </a:t>
            </a:r>
            <a:r>
              <a:rPr lang="en-ID" dirty="0" err="1"/>
              <a:t>i</a:t>
            </a:r>
            <a:r>
              <a:rPr lang="en-ID" dirty="0"/>
              <a:t> &lt;= 5 Print </a:t>
            </a:r>
            <a:r>
              <a:rPr lang="en-ID" dirty="0" err="1"/>
              <a:t>i</a:t>
            </a:r>
            <a:r>
              <a:rPr lang="en-ID" dirty="0"/>
              <a:t> </a:t>
            </a:r>
            <a:r>
              <a:rPr lang="en-ID" dirty="0" err="1"/>
              <a:t>i</a:t>
            </a:r>
            <a:r>
              <a:rPr lang="en-ID" dirty="0"/>
              <a:t> = </a:t>
            </a:r>
            <a:r>
              <a:rPr lang="en-ID" dirty="0" err="1"/>
              <a:t>i</a:t>
            </a:r>
            <a:r>
              <a:rPr lang="en-ID" dirty="0"/>
              <a:t> + 1 </a:t>
            </a:r>
            <a:r>
              <a:rPr lang="en-ID" dirty="0" err="1"/>
              <a:t>EndWhile</a:t>
            </a:r>
            <a:r>
              <a:rPr lang="en-ID" dirty="0"/>
              <a:t>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 </a:t>
            </a:r>
            <a:r>
              <a:rPr lang="en-ID" b="1" dirty="0" err="1"/>
              <a:t>hanya</a:t>
            </a:r>
            <a:r>
              <a:rPr lang="en-ID" b="1" dirty="0"/>
              <a:t> </a:t>
            </a:r>
            <a:r>
              <a:rPr lang="en-ID" b="1" dirty="0" err="1"/>
              <a:t>tiga</a:t>
            </a:r>
            <a:r>
              <a:rPr lang="en-ID" b="1" dirty="0"/>
              <a:t> </a:t>
            </a:r>
            <a:r>
              <a:rPr lang="en-ID" b="1" dirty="0" err="1"/>
              <a:t>struktur</a:t>
            </a:r>
            <a:r>
              <a:rPr lang="en-ID" b="1" dirty="0"/>
              <a:t> </a:t>
            </a:r>
            <a:r>
              <a:rPr lang="en-ID" b="1" dirty="0" err="1"/>
              <a:t>ini</a:t>
            </a:r>
            <a:r>
              <a:rPr lang="en-ID" dirty="0"/>
              <a:t> yang </a:t>
            </a: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program → </a:t>
            </a:r>
            <a:r>
              <a:rPr lang="en-ID" dirty="0" err="1"/>
              <a:t>sisanya</a:t>
            </a:r>
            <a:r>
              <a:rPr lang="en-ID" dirty="0"/>
              <a:t> </a:t>
            </a:r>
            <a:r>
              <a:rPr lang="en-ID" dirty="0" err="1"/>
              <a:t>hanyalah</a:t>
            </a:r>
            <a:r>
              <a:rPr lang="en-ID" dirty="0"/>
              <a:t> </a:t>
            </a:r>
            <a:r>
              <a:rPr lang="en-ID" dirty="0" err="1"/>
              <a:t>variasi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kombinasi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Sequence</a:t>
            </a:r>
            <a:r>
              <a:rPr lang="en-ID" dirty="0"/>
              <a:t>: </a:t>
            </a:r>
            <a:r>
              <a:rPr lang="en-ID" dirty="0" err="1"/>
              <a:t>memasak</a:t>
            </a:r>
            <a:r>
              <a:rPr lang="en-ID" dirty="0"/>
              <a:t> </a:t>
            </a:r>
            <a:r>
              <a:rPr lang="en-ID" dirty="0" err="1"/>
              <a:t>mie</a:t>
            </a:r>
            <a:r>
              <a:rPr lang="en-ID" dirty="0"/>
              <a:t> </a:t>
            </a:r>
            <a:r>
              <a:rPr lang="en-ID" dirty="0" err="1"/>
              <a:t>instan</a:t>
            </a:r>
            <a:r>
              <a:rPr lang="en-ID" dirty="0"/>
              <a:t> (</a:t>
            </a:r>
            <a:r>
              <a:rPr lang="en-ID" dirty="0" err="1"/>
              <a:t>urut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rebus air → </a:t>
            </a:r>
            <a:r>
              <a:rPr lang="en-ID" dirty="0" err="1"/>
              <a:t>masukkan</a:t>
            </a:r>
            <a:r>
              <a:rPr lang="en-ID" dirty="0"/>
              <a:t> </a:t>
            </a:r>
            <a:r>
              <a:rPr lang="en-ID" dirty="0" err="1"/>
              <a:t>mie</a:t>
            </a:r>
            <a:r>
              <a:rPr lang="en-ID" dirty="0"/>
              <a:t> → </a:t>
            </a:r>
            <a:r>
              <a:rPr lang="en-ID" dirty="0" err="1"/>
              <a:t>beri</a:t>
            </a:r>
            <a:r>
              <a:rPr lang="en-ID" dirty="0"/>
              <a:t> </a:t>
            </a:r>
            <a:r>
              <a:rPr lang="en-ID" dirty="0" err="1"/>
              <a:t>bumbu</a:t>
            </a:r>
            <a:r>
              <a:rPr lang="en-ID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Selection</a:t>
            </a:r>
            <a:r>
              <a:rPr lang="en-ID" dirty="0"/>
              <a:t>: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telur</a:t>
            </a:r>
            <a:r>
              <a:rPr lang="en-ID" dirty="0"/>
              <a:t>, </a:t>
            </a:r>
            <a:r>
              <a:rPr lang="en-ID" dirty="0" err="1"/>
              <a:t>tambahkan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mie</a:t>
            </a:r>
            <a:r>
              <a:rPr lang="en-ID" dirty="0"/>
              <a:t>,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, </a:t>
            </a:r>
            <a:r>
              <a:rPr lang="en-ID" dirty="0" err="1"/>
              <a:t>lanjutkan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Repetition</a:t>
            </a:r>
            <a:r>
              <a:rPr lang="en-ID" dirty="0"/>
              <a:t>: </a:t>
            </a:r>
            <a:r>
              <a:rPr lang="en-ID" dirty="0" err="1"/>
              <a:t>aduk</a:t>
            </a:r>
            <a:r>
              <a:rPr lang="en-ID" dirty="0"/>
              <a:t> </a:t>
            </a:r>
            <a:r>
              <a:rPr lang="en-ID" dirty="0" err="1"/>
              <a:t>mie</a:t>
            </a:r>
            <a:r>
              <a:rPr lang="en-ID" dirty="0"/>
              <a:t>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matang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“Coba </a:t>
            </a:r>
            <a:r>
              <a:rPr lang="en-ID" dirty="0" err="1"/>
              <a:t>sebutkan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sequence, selection, dan repetition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 kalian.”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954625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Sequence</a:t>
            </a:r>
            <a:r>
              <a:rPr lang="en-ID" dirty="0"/>
              <a:t> = </a:t>
            </a:r>
            <a:r>
              <a:rPr lang="en-ID" dirty="0" err="1"/>
              <a:t>urutan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/statement yang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per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bawah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Hampir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dirty="0" err="1"/>
              <a:t>pemrograman</a:t>
            </a:r>
            <a:r>
              <a:rPr lang="en-ID" dirty="0"/>
              <a:t> default-</a:t>
            </a:r>
            <a:r>
              <a:rPr lang="en-ID" dirty="0" err="1"/>
              <a:t>nya</a:t>
            </a:r>
            <a:r>
              <a:rPr lang="en-ID" dirty="0"/>
              <a:t>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alur</a:t>
            </a:r>
            <a:r>
              <a:rPr lang="en-ID" dirty="0"/>
              <a:t> sequence.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percabangan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perulangan</a:t>
            </a:r>
            <a:r>
              <a:rPr lang="en-ID" dirty="0"/>
              <a:t> di </a:t>
            </a:r>
            <a:r>
              <a:rPr lang="en-ID" dirty="0" err="1"/>
              <a:t>dalamnya</a:t>
            </a:r>
            <a:r>
              <a:rPr lang="en-ID" dirty="0"/>
              <a:t> →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berurutan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Sequence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dasar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semua</a:t>
            </a:r>
            <a:r>
              <a:rPr lang="en-ID" b="1" dirty="0"/>
              <a:t> </a:t>
            </a:r>
            <a:r>
              <a:rPr lang="en-ID" b="1" dirty="0" err="1"/>
              <a:t>algoritma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di slide: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Cetak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 “Number of students:”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Set </a:t>
            </a:r>
            <a:r>
              <a:rPr lang="en-ID" dirty="0" err="1"/>
              <a:t>variabel</a:t>
            </a:r>
            <a:r>
              <a:rPr lang="en-ID" dirty="0"/>
              <a:t> total = 49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Cetak</a:t>
            </a:r>
            <a:r>
              <a:rPr lang="en-ID" dirty="0"/>
              <a:t> “Add new student:”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Input </a:t>
            </a:r>
            <a:r>
              <a:rPr lang="en-ID" dirty="0" err="1"/>
              <a:t>newStudent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Hitung</a:t>
            </a:r>
            <a:r>
              <a:rPr lang="en-ID" dirty="0"/>
              <a:t> total = total + </a:t>
            </a:r>
            <a:r>
              <a:rPr lang="en-ID" dirty="0" err="1"/>
              <a:t>newStudent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Cetak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akhir</a:t>
            </a:r>
            <a:endParaRPr lang="en-ID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newStudent</a:t>
            </a:r>
            <a:r>
              <a:rPr lang="en-ID" dirty="0"/>
              <a:t> = 2,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akhirnya</a:t>
            </a:r>
            <a:r>
              <a:rPr lang="en-ID" dirty="0"/>
              <a:t> total = 49 + 2 = 51.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Penting</a:t>
            </a:r>
            <a:r>
              <a:rPr lang="en-ID" dirty="0"/>
              <a:t>: </a:t>
            </a:r>
            <a:r>
              <a:rPr lang="en-ID" dirty="0" err="1"/>
              <a:t>setiap</a:t>
            </a:r>
            <a:r>
              <a:rPr lang="en-ID" dirty="0"/>
              <a:t> statement </a:t>
            </a:r>
            <a:r>
              <a:rPr lang="en-ID" b="1" dirty="0" err="1"/>
              <a:t>dijalankan</a:t>
            </a:r>
            <a:r>
              <a:rPr lang="en-ID" b="1" dirty="0"/>
              <a:t> </a:t>
            </a:r>
            <a:r>
              <a:rPr lang="en-ID" b="1" dirty="0" err="1"/>
              <a:t>urut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melompat</a:t>
            </a:r>
            <a:r>
              <a:rPr lang="en-ID" dirty="0"/>
              <a:t> </a:t>
            </a:r>
            <a:r>
              <a:rPr lang="en-ID" dirty="0" err="1"/>
              <a:t>kecuali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(</a:t>
            </a:r>
            <a:r>
              <a:rPr lang="en-ID" dirty="0" err="1"/>
              <a:t>seperti</a:t>
            </a:r>
            <a:r>
              <a:rPr lang="en-ID" dirty="0"/>
              <a:t> if/loop).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dirty="0"/>
              <a:t>Pseudocode lain:</a:t>
            </a:r>
          </a:p>
          <a:p>
            <a:pPr rtl="0"/>
            <a:r>
              <a:rPr lang="en-ID" dirty="0"/>
              <a:t>Print "Enter your name:" Read name Print "Welcome" Print name </a:t>
            </a:r>
          </a:p>
          <a:p>
            <a:r>
              <a:rPr lang="en-ID" dirty="0" err="1"/>
              <a:t>Versi</a:t>
            </a:r>
            <a:r>
              <a:rPr lang="en-ID" dirty="0"/>
              <a:t> C:</a:t>
            </a:r>
          </a:p>
          <a:p>
            <a:pPr rtl="0"/>
            <a:r>
              <a:rPr lang="en-ID" dirty="0" err="1"/>
              <a:t>printf</a:t>
            </a:r>
            <a:r>
              <a:rPr lang="en-ID" dirty="0"/>
              <a:t>("Enter your name: "); </a:t>
            </a:r>
            <a:r>
              <a:rPr lang="en-ID" dirty="0" err="1"/>
              <a:t>scanf</a:t>
            </a:r>
            <a:r>
              <a:rPr lang="en-ID" dirty="0"/>
              <a:t>("%s", name); </a:t>
            </a:r>
            <a:r>
              <a:rPr lang="en-ID" dirty="0" err="1"/>
              <a:t>printf</a:t>
            </a:r>
            <a:r>
              <a:rPr lang="en-ID" dirty="0"/>
              <a:t>("Welcome %s", name); </a:t>
            </a:r>
          </a:p>
          <a:p>
            <a:r>
              <a:rPr lang="en-ID" dirty="0"/>
              <a:t>👉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dieksekusi</a:t>
            </a:r>
            <a:r>
              <a:rPr lang="en-ID" dirty="0"/>
              <a:t> </a:t>
            </a:r>
            <a:r>
              <a:rPr lang="en-ID" dirty="0" err="1"/>
              <a:t>berurutan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bawah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 err="1"/>
              <a:t>urutan</a:t>
            </a:r>
            <a:r>
              <a:rPr lang="en-ID" b="1" dirty="0"/>
              <a:t> sangat </a:t>
            </a:r>
            <a:r>
              <a:rPr lang="en-ID" b="1" dirty="0" err="1"/>
              <a:t>penting</a:t>
            </a:r>
            <a:r>
              <a:rPr lang="en-ID" dirty="0"/>
              <a:t>. Jika baris </a:t>
            </a:r>
            <a:r>
              <a:rPr lang="en-ID" dirty="0" err="1"/>
              <a:t>ditukar</a:t>
            </a:r>
            <a:r>
              <a:rPr lang="en-ID" dirty="0"/>
              <a:t>, </a:t>
            </a:r>
            <a:r>
              <a:rPr lang="en-ID" dirty="0" err="1"/>
              <a:t>hasilnya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salah.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buat </a:t>
            </a:r>
            <a:r>
              <a:rPr lang="en-ID" dirty="0" err="1"/>
              <a:t>mie</a:t>
            </a:r>
            <a:r>
              <a:rPr lang="en-ID" dirty="0"/>
              <a:t> </a:t>
            </a:r>
            <a:r>
              <a:rPr lang="en-ID" dirty="0" err="1"/>
              <a:t>instan</a:t>
            </a:r>
            <a:r>
              <a:rPr lang="en-ID" dirty="0"/>
              <a:t> → </a:t>
            </a:r>
            <a:r>
              <a:rPr lang="en-ID" dirty="0" err="1"/>
              <a:t>harus</a:t>
            </a:r>
            <a:r>
              <a:rPr lang="en-ID" dirty="0"/>
              <a:t> rebus air </a:t>
            </a:r>
            <a:r>
              <a:rPr lang="en-ID" dirty="0" err="1"/>
              <a:t>dulu</a:t>
            </a:r>
            <a:r>
              <a:rPr lang="en-ID" dirty="0"/>
              <a:t>,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masukkan</a:t>
            </a:r>
            <a:r>
              <a:rPr lang="en-ID" dirty="0"/>
              <a:t> </a:t>
            </a:r>
            <a:r>
              <a:rPr lang="en-ID" dirty="0" err="1"/>
              <a:t>mie</a:t>
            </a:r>
            <a:r>
              <a:rPr lang="en-ID" dirty="0"/>
              <a:t>.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dibalik</a:t>
            </a:r>
            <a:r>
              <a:rPr lang="en-ID" dirty="0"/>
              <a:t>, </a:t>
            </a:r>
            <a:r>
              <a:rPr lang="en-ID" dirty="0" err="1"/>
              <a:t>hasilnya</a:t>
            </a:r>
            <a:r>
              <a:rPr lang="en-ID" dirty="0"/>
              <a:t> </a:t>
            </a:r>
            <a:r>
              <a:rPr lang="en-ID" dirty="0" err="1"/>
              <a:t>kacau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sequence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membeli</a:t>
            </a:r>
            <a:r>
              <a:rPr lang="en-ID" dirty="0"/>
              <a:t> </a:t>
            </a:r>
            <a:r>
              <a:rPr lang="en-ID" dirty="0" err="1"/>
              <a:t>tiket</a:t>
            </a:r>
            <a:r>
              <a:rPr lang="en-ID" dirty="0"/>
              <a:t> </a:t>
            </a:r>
            <a:r>
              <a:rPr lang="en-ID" dirty="0" err="1"/>
              <a:t>bioskop</a:t>
            </a:r>
            <a:r>
              <a:rPr lang="en-ID" dirty="0"/>
              <a:t> (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antrian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tiket</a:t>
            </a:r>
            <a:r>
              <a:rPr lang="en-ID" dirty="0"/>
              <a:t>).”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777424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Selection</a:t>
            </a:r>
            <a:r>
              <a:rPr lang="en-ID" dirty="0"/>
              <a:t> = </a:t>
            </a: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jalur</a:t>
            </a:r>
            <a:r>
              <a:rPr lang="en-ID" dirty="0"/>
              <a:t> </a:t>
            </a:r>
            <a:r>
              <a:rPr lang="en-ID" dirty="0" err="1"/>
              <a:t>eksekusi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 (</a:t>
            </a:r>
            <a:r>
              <a:rPr lang="en-ID" b="1" dirty="0"/>
              <a:t>true</a:t>
            </a:r>
            <a:r>
              <a:rPr lang="en-ID" dirty="0"/>
              <a:t>) → </a:t>
            </a:r>
            <a:r>
              <a:rPr lang="en-ID" dirty="0" err="1"/>
              <a:t>jalankan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di </a:t>
            </a:r>
            <a:r>
              <a:rPr lang="en-ID" dirty="0" err="1"/>
              <a:t>blok</a:t>
            </a:r>
            <a:r>
              <a:rPr lang="en-ID" dirty="0"/>
              <a:t> </a:t>
            </a:r>
            <a:r>
              <a:rPr lang="en-ID" b="1" dirty="0"/>
              <a:t>THEN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kondisi</a:t>
            </a:r>
            <a:r>
              <a:rPr lang="en-ID" dirty="0"/>
              <a:t> salah (</a:t>
            </a:r>
            <a:r>
              <a:rPr lang="en-ID" b="1" dirty="0"/>
              <a:t>false</a:t>
            </a:r>
            <a:r>
              <a:rPr lang="en-ID" dirty="0"/>
              <a:t>) → </a:t>
            </a:r>
            <a:r>
              <a:rPr lang="en-ID" dirty="0" err="1"/>
              <a:t>jalankan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di </a:t>
            </a:r>
            <a:r>
              <a:rPr lang="en-ID" dirty="0" err="1"/>
              <a:t>blok</a:t>
            </a:r>
            <a:r>
              <a:rPr lang="en-ID" dirty="0"/>
              <a:t> </a:t>
            </a:r>
            <a:r>
              <a:rPr lang="en-ID" b="1" dirty="0"/>
              <a:t>ELSE</a:t>
            </a:r>
            <a:r>
              <a:rPr lang="en-ID" dirty="0"/>
              <a:t> (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program </a:t>
            </a:r>
            <a:r>
              <a:rPr lang="en-ID" dirty="0" err="1"/>
              <a:t>untuk</a:t>
            </a:r>
            <a:r>
              <a:rPr lang="en-ID" dirty="0"/>
              <a:t> “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”.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Selection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lagi</a:t>
            </a:r>
            <a:r>
              <a:rPr lang="en-ID" b="1" dirty="0"/>
              <a:t> linier</a:t>
            </a:r>
            <a:r>
              <a:rPr lang="en-ID" dirty="0"/>
              <a:t> →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bercabang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yang </a:t>
            </a:r>
            <a:r>
              <a:rPr lang="en-ID" dirty="0" err="1"/>
              <a:t>diuji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ekspresi</a:t>
            </a:r>
            <a:r>
              <a:rPr lang="en-ID" dirty="0"/>
              <a:t> </a:t>
            </a:r>
            <a:r>
              <a:rPr lang="en-ID" dirty="0" err="1"/>
              <a:t>logika</a:t>
            </a:r>
            <a:r>
              <a:rPr lang="en-ID" dirty="0"/>
              <a:t>: </a:t>
            </a:r>
            <a:r>
              <a:rPr lang="en-ID" dirty="0" err="1"/>
              <a:t>perbandingan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(=, &gt;, &lt;, &gt;=, &lt;=, &lt;&gt;).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</a:t>
            </a:r>
            <a:r>
              <a:rPr lang="en-ID" dirty="0" err="1"/>
              <a:t>contoh</a:t>
            </a:r>
            <a:r>
              <a:rPr lang="en-ID" dirty="0"/>
              <a:t> di slide: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IF Day = 1 THEN Print "Monday" ELSE Print "Obviously not Monday" ENDIF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Jika Day = 1, output → “Monday”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dirty="0" err="1"/>
              <a:t>tidak</a:t>
            </a:r>
            <a:r>
              <a:rPr lang="en-ID" dirty="0"/>
              <a:t>, output → “Obviously not Monday”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b="1" dirty="0"/>
              <a:t>Pseudocode</a:t>
            </a:r>
            <a:r>
              <a:rPr lang="en-ID" dirty="0"/>
              <a:t> (</a:t>
            </a:r>
            <a:r>
              <a:rPr lang="en-ID" dirty="0" err="1"/>
              <a:t>cek</a:t>
            </a:r>
            <a:r>
              <a:rPr lang="en-ID" dirty="0"/>
              <a:t> lulus/</a:t>
            </a:r>
            <a:r>
              <a:rPr lang="en-ID" dirty="0" err="1"/>
              <a:t>tidak</a:t>
            </a:r>
            <a:r>
              <a:rPr lang="en-ID" dirty="0"/>
              <a:t>):</a:t>
            </a:r>
          </a:p>
          <a:p>
            <a:pPr rtl="0"/>
            <a:r>
              <a:rPr lang="en-ID" dirty="0"/>
              <a:t>Input score IF score &gt;= 60 THEN Print "Pass" ELSE Print "Fail" ENDIF </a:t>
            </a:r>
          </a:p>
          <a:p>
            <a:r>
              <a:rPr lang="en-ID" b="1" dirty="0" err="1"/>
              <a:t>Versi</a:t>
            </a:r>
            <a:r>
              <a:rPr lang="en-ID" b="1" dirty="0"/>
              <a:t> C</a:t>
            </a:r>
            <a:r>
              <a:rPr lang="en-ID" dirty="0"/>
              <a:t>:</a:t>
            </a:r>
          </a:p>
          <a:p>
            <a:pPr rtl="0"/>
            <a:r>
              <a:rPr lang="en-ID" dirty="0" err="1"/>
              <a:t>scanf</a:t>
            </a:r>
            <a:r>
              <a:rPr lang="en-ID" dirty="0"/>
              <a:t>("%d", &amp;score); if (score &gt;= 60) { </a:t>
            </a:r>
            <a:r>
              <a:rPr lang="en-ID" dirty="0" err="1"/>
              <a:t>printf</a:t>
            </a:r>
            <a:r>
              <a:rPr lang="en-ID" dirty="0"/>
              <a:t>("Pass"); } else { </a:t>
            </a:r>
            <a:r>
              <a:rPr lang="en-ID" dirty="0" err="1"/>
              <a:t>printf</a:t>
            </a:r>
            <a:r>
              <a:rPr lang="en-ID" dirty="0"/>
              <a:t>("Fail"); } </a:t>
            </a:r>
          </a:p>
          <a:p>
            <a:r>
              <a:rPr lang="en-ID" dirty="0"/>
              <a:t>👉 Hanya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blok</a:t>
            </a:r>
            <a:r>
              <a:rPr lang="en-ID" dirty="0"/>
              <a:t> yang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 err="1"/>
              <a:t>kondisi</a:t>
            </a:r>
            <a:r>
              <a:rPr lang="en-ID" b="1" dirty="0"/>
              <a:t> </a:t>
            </a:r>
            <a:r>
              <a:rPr lang="en-ID" b="1" dirty="0" err="1"/>
              <a:t>menentukan</a:t>
            </a:r>
            <a:r>
              <a:rPr lang="en-ID" b="1" dirty="0"/>
              <a:t> </a:t>
            </a:r>
            <a:r>
              <a:rPr lang="en-ID" b="1" dirty="0" err="1"/>
              <a:t>arah</a:t>
            </a:r>
            <a:r>
              <a:rPr lang="en-ID" b="1" dirty="0"/>
              <a:t> program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hujan</a:t>
            </a:r>
            <a:r>
              <a:rPr lang="en-ID" dirty="0"/>
              <a:t>, </a:t>
            </a:r>
            <a:r>
              <a:rPr lang="en-ID" dirty="0" err="1"/>
              <a:t>bawa</a:t>
            </a:r>
            <a:r>
              <a:rPr lang="en-ID" dirty="0"/>
              <a:t> </a:t>
            </a:r>
            <a:r>
              <a:rPr lang="en-ID" dirty="0" err="1"/>
              <a:t>payung</a:t>
            </a:r>
            <a:r>
              <a:rPr lang="en-ID" dirty="0"/>
              <a:t>.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, </a:t>
            </a:r>
            <a:r>
              <a:rPr lang="en-ID" dirty="0" err="1"/>
              <a:t>ya</a:t>
            </a:r>
            <a:r>
              <a:rPr lang="en-ID" dirty="0"/>
              <a:t> </a:t>
            </a:r>
            <a:r>
              <a:rPr lang="en-ID" dirty="0" err="1"/>
              <a:t>nggak</a:t>
            </a:r>
            <a:r>
              <a:rPr lang="en-ID" dirty="0"/>
              <a:t> </a:t>
            </a:r>
            <a:r>
              <a:rPr lang="en-ID" dirty="0" err="1"/>
              <a:t>usah</a:t>
            </a:r>
            <a:r>
              <a:rPr lang="en-ID" dirty="0"/>
              <a:t> </a:t>
            </a:r>
            <a:r>
              <a:rPr lang="en-ID" dirty="0" err="1"/>
              <a:t>bawa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bilangan</a:t>
            </a:r>
            <a:r>
              <a:rPr lang="en-ID" dirty="0"/>
              <a:t> </a:t>
            </a:r>
            <a:r>
              <a:rPr lang="en-ID" dirty="0" err="1"/>
              <a:t>positif</a:t>
            </a:r>
            <a:r>
              <a:rPr lang="en-ID" dirty="0"/>
              <a:t>, </a:t>
            </a:r>
            <a:r>
              <a:rPr lang="en-ID" dirty="0" err="1"/>
              <a:t>negatif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nol.”</a:t>
            </a:r>
            <a:br>
              <a:rPr lang="en-ID" dirty="0"/>
            </a:br>
            <a:r>
              <a:rPr lang="en-ID" dirty="0"/>
              <a:t>(Di </a:t>
            </a:r>
            <a:r>
              <a:rPr lang="en-ID" dirty="0" err="1"/>
              <a:t>sini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dikenalkan</a:t>
            </a:r>
            <a:r>
              <a:rPr lang="en-ID" dirty="0"/>
              <a:t> </a:t>
            </a:r>
            <a:r>
              <a:rPr lang="en-ID" b="1" dirty="0"/>
              <a:t>nested if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b="1" dirty="0"/>
              <a:t>if–elseif–else</a:t>
            </a:r>
            <a:r>
              <a:rPr lang="en-ID" dirty="0"/>
              <a:t>).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03811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Repetition</a:t>
            </a:r>
            <a:r>
              <a:rPr lang="en-ID" dirty="0"/>
              <a:t> </a:t>
            </a:r>
            <a:r>
              <a:rPr lang="en-ID" dirty="0" err="1"/>
              <a:t>memungkinkan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b="1" dirty="0" err="1"/>
              <a:t>berulang</a:t>
            </a:r>
            <a:r>
              <a:rPr lang="en-ID" b="1" dirty="0"/>
              <a:t> kali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benar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Kata </a:t>
            </a:r>
            <a:r>
              <a:rPr lang="en-ID" dirty="0" err="1"/>
              <a:t>kunci</a:t>
            </a:r>
            <a:r>
              <a:rPr lang="en-ID" dirty="0"/>
              <a:t>: </a:t>
            </a:r>
            <a:r>
              <a:rPr lang="en-ID" b="1" dirty="0"/>
              <a:t>DOWHILE … ENDDO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ringkas</a:t>
            </a:r>
            <a:r>
              <a:rPr lang="en-ID" dirty="0"/>
              <a:t> </a:t>
            </a:r>
            <a:r>
              <a:rPr lang="en-ID" dirty="0" err="1"/>
              <a:t>dibanding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berulang-ulang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manual.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Loop </a:t>
            </a:r>
            <a:r>
              <a:rPr lang="en-ID" dirty="0" err="1"/>
              <a:t>selalu</a:t>
            </a:r>
            <a:r>
              <a:rPr lang="en-ID" dirty="0"/>
              <a:t> punya 3 </a:t>
            </a:r>
            <a:r>
              <a:rPr lang="en-ID" dirty="0" err="1"/>
              <a:t>elemen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Inisialisasi</a:t>
            </a:r>
            <a:r>
              <a:rPr lang="en-ID" dirty="0"/>
              <a:t> (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Kondisi</a:t>
            </a:r>
            <a:r>
              <a:rPr lang="en-ID" dirty="0"/>
              <a:t> (</a:t>
            </a:r>
            <a:r>
              <a:rPr lang="en-ID" dirty="0" err="1"/>
              <a:t>syarat</a:t>
            </a:r>
            <a:r>
              <a:rPr lang="en-ID" dirty="0"/>
              <a:t> </a:t>
            </a:r>
            <a:r>
              <a:rPr lang="en-ID" dirty="0" err="1"/>
              <a:t>perulangan</a:t>
            </a:r>
            <a:r>
              <a:rPr lang="en-ID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Update</a:t>
            </a:r>
            <a:r>
              <a:rPr lang="en-ID" dirty="0"/>
              <a:t> (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agar loop </a:t>
            </a:r>
            <a:r>
              <a:rPr lang="en-ID" dirty="0" err="1"/>
              <a:t>berhenti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Dari </a:t>
            </a:r>
            <a:r>
              <a:rPr lang="en-ID" dirty="0" err="1"/>
              <a:t>contoh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Stars = 0 DOWHILE Stars &lt; 5 Print Stars Stars = Stars + 1 ENDDO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Awal: Stars = 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Loop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selama</a:t>
            </a:r>
            <a:r>
              <a:rPr lang="en-ID" dirty="0"/>
              <a:t> Stars &lt; 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Output: 0 1 2 3 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Kalau</a:t>
            </a:r>
            <a:r>
              <a:rPr lang="en-ID" dirty="0"/>
              <a:t> update Stars = Stars + 1 </a:t>
            </a:r>
            <a:r>
              <a:rPr lang="en-ID" dirty="0" err="1"/>
              <a:t>dihapus</a:t>
            </a:r>
            <a:r>
              <a:rPr lang="en-ID" dirty="0"/>
              <a:t> → loop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b="1" dirty="0"/>
              <a:t>infinite</a:t>
            </a:r>
            <a:r>
              <a:rPr lang="en-ID" dirty="0"/>
              <a:t> (</a:t>
            </a:r>
            <a:r>
              <a:rPr lang="en-ID" dirty="0" err="1"/>
              <a:t>tak</a:t>
            </a:r>
            <a:r>
              <a:rPr lang="en-ID" dirty="0"/>
              <a:t>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selesai</a:t>
            </a:r>
            <a:r>
              <a:rPr lang="en-ID" dirty="0"/>
              <a:t>).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b="1" dirty="0" err="1"/>
              <a:t>Cetak</a:t>
            </a:r>
            <a:r>
              <a:rPr lang="en-ID" b="1" dirty="0"/>
              <a:t> </a:t>
            </a:r>
            <a:r>
              <a:rPr lang="en-ID" b="1" dirty="0" err="1"/>
              <a:t>angka</a:t>
            </a:r>
            <a:r>
              <a:rPr lang="en-ID" b="1" dirty="0"/>
              <a:t> 1 </a:t>
            </a:r>
            <a:r>
              <a:rPr lang="en-ID" b="1" dirty="0" err="1"/>
              <a:t>sampai</a:t>
            </a:r>
            <a:r>
              <a:rPr lang="en-ID" b="1" dirty="0"/>
              <a:t> 5</a:t>
            </a:r>
            <a:r>
              <a:rPr lang="en-ID" dirty="0"/>
              <a:t>:</a:t>
            </a:r>
          </a:p>
          <a:p>
            <a:pPr rtl="0"/>
            <a:r>
              <a:rPr lang="en-ID" dirty="0"/>
              <a:t>Set </a:t>
            </a:r>
            <a:r>
              <a:rPr lang="en-ID" dirty="0" err="1"/>
              <a:t>i</a:t>
            </a:r>
            <a:r>
              <a:rPr lang="en-ID" dirty="0"/>
              <a:t> = 1 DOWHILE </a:t>
            </a:r>
            <a:r>
              <a:rPr lang="en-ID" dirty="0" err="1"/>
              <a:t>i</a:t>
            </a:r>
            <a:r>
              <a:rPr lang="en-ID" dirty="0"/>
              <a:t> &lt;= 5 Print </a:t>
            </a:r>
            <a:r>
              <a:rPr lang="en-ID" dirty="0" err="1"/>
              <a:t>i</a:t>
            </a:r>
            <a:r>
              <a:rPr lang="en-ID" dirty="0"/>
              <a:t> </a:t>
            </a:r>
            <a:r>
              <a:rPr lang="en-ID" dirty="0" err="1"/>
              <a:t>i</a:t>
            </a:r>
            <a:r>
              <a:rPr lang="en-ID" dirty="0"/>
              <a:t> = </a:t>
            </a:r>
            <a:r>
              <a:rPr lang="en-ID" dirty="0" err="1"/>
              <a:t>i</a:t>
            </a:r>
            <a:r>
              <a:rPr lang="en-ID" dirty="0"/>
              <a:t> + 1 ENDDO </a:t>
            </a:r>
          </a:p>
          <a:p>
            <a:r>
              <a:rPr lang="en-ID" b="1" dirty="0" err="1"/>
              <a:t>Versi</a:t>
            </a:r>
            <a:r>
              <a:rPr lang="en-ID" b="1" dirty="0"/>
              <a:t> C (while loop):</a:t>
            </a:r>
            <a:endParaRPr lang="en-ID" dirty="0"/>
          </a:p>
          <a:p>
            <a:pPr rtl="0"/>
            <a:r>
              <a:rPr lang="en-ID" dirty="0"/>
              <a:t>int </a:t>
            </a:r>
            <a:r>
              <a:rPr lang="en-ID" dirty="0" err="1"/>
              <a:t>i</a:t>
            </a:r>
            <a:r>
              <a:rPr lang="en-ID" dirty="0"/>
              <a:t> = 1; while (</a:t>
            </a:r>
            <a:r>
              <a:rPr lang="en-ID" dirty="0" err="1"/>
              <a:t>i</a:t>
            </a:r>
            <a:r>
              <a:rPr lang="en-ID" dirty="0"/>
              <a:t> &lt;= 5) { </a:t>
            </a:r>
            <a:r>
              <a:rPr lang="en-ID" dirty="0" err="1"/>
              <a:t>printf</a:t>
            </a:r>
            <a:r>
              <a:rPr lang="en-ID" dirty="0"/>
              <a:t>("%d ", </a:t>
            </a:r>
            <a:r>
              <a:rPr lang="en-ID" dirty="0" err="1"/>
              <a:t>i</a:t>
            </a:r>
            <a:r>
              <a:rPr lang="en-ID" dirty="0"/>
              <a:t>); </a:t>
            </a:r>
            <a:r>
              <a:rPr lang="en-ID" dirty="0" err="1"/>
              <a:t>i</a:t>
            </a:r>
            <a:r>
              <a:rPr lang="en-ID" dirty="0"/>
              <a:t>++; } </a:t>
            </a:r>
          </a:p>
          <a:p>
            <a:r>
              <a:rPr lang="en-ID" b="1" dirty="0"/>
              <a:t>Output:</a:t>
            </a:r>
            <a:r>
              <a:rPr lang="en-ID" dirty="0"/>
              <a:t> 1 2 3 4 5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baju </a:t>
            </a:r>
            <a:r>
              <a:rPr lang="en-ID" dirty="0" err="1"/>
              <a:t>kotor</a:t>
            </a:r>
            <a:r>
              <a:rPr lang="en-ID" dirty="0"/>
              <a:t>, </a:t>
            </a:r>
            <a:r>
              <a:rPr lang="en-ID" dirty="0" err="1"/>
              <a:t>cuci</a:t>
            </a:r>
            <a:r>
              <a:rPr lang="en-ID" dirty="0"/>
              <a:t> baju →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habis</a:t>
            </a:r>
            <a:r>
              <a:rPr lang="en-ID" dirty="0"/>
              <a:t>, </a:t>
            </a:r>
            <a:r>
              <a:rPr lang="en-ID" dirty="0" err="1"/>
              <a:t>berhenti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</a:t>
            </a:r>
            <a:r>
              <a:rPr lang="en-ID" b="1" dirty="0"/>
              <a:t>update </a:t>
            </a:r>
            <a:r>
              <a:rPr lang="en-ID" b="1" dirty="0" err="1"/>
              <a:t>variabel</a:t>
            </a:r>
            <a:r>
              <a:rPr lang="en-ID" dirty="0"/>
              <a:t> agar loop </a:t>
            </a:r>
            <a:r>
              <a:rPr lang="en-ID" dirty="0" err="1"/>
              <a:t>tidak</a:t>
            </a:r>
            <a:r>
              <a:rPr lang="en-ID" dirty="0"/>
              <a:t> infinite.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pseudocode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mencetak</a:t>
            </a:r>
            <a:r>
              <a:rPr lang="en-ID" dirty="0"/>
              <a:t> </a:t>
            </a:r>
            <a:r>
              <a:rPr lang="en-ID" dirty="0" err="1"/>
              <a:t>bilangan</a:t>
            </a:r>
            <a:r>
              <a:rPr lang="en-ID" dirty="0"/>
              <a:t> </a:t>
            </a:r>
            <a:r>
              <a:rPr lang="en-ID" dirty="0" err="1"/>
              <a:t>genap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2 </a:t>
            </a:r>
            <a:r>
              <a:rPr lang="en-ID" dirty="0" err="1"/>
              <a:t>sampai</a:t>
            </a:r>
            <a:r>
              <a:rPr lang="en-ID" dirty="0"/>
              <a:t> 10 </a:t>
            </a:r>
            <a:r>
              <a:rPr lang="en-ID" dirty="0" err="1"/>
              <a:t>menggunakan</a:t>
            </a:r>
            <a:r>
              <a:rPr lang="en-ID" dirty="0"/>
              <a:t> loop.”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274095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0FD0-000F-8E3F-2432-AECE7AFF2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B4EE65-9FEA-7267-5793-A005E177A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916377-D54A-F24F-9870-D73B2C214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48272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r>
              <a:rPr lang="en-ID" dirty="0"/>
              <a:t>Basic Combined Programming Language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C Language</a:t>
            </a:r>
            <a:r>
              <a:rPr lang="en-ID" dirty="0"/>
              <a:t> punya </a:t>
            </a:r>
            <a:r>
              <a:rPr lang="en-ID" dirty="0" err="1"/>
              <a:t>sejarah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 dan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dunia </a:t>
            </a:r>
            <a:r>
              <a:rPr lang="en-ID" dirty="0" err="1"/>
              <a:t>pemrograman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1967</a:t>
            </a:r>
            <a:r>
              <a:rPr lang="en-ID" dirty="0"/>
              <a:t> → </a:t>
            </a:r>
            <a:r>
              <a:rPr lang="en-ID" b="1" dirty="0"/>
              <a:t>BCPL</a:t>
            </a:r>
            <a:r>
              <a:rPr lang="en-ID" dirty="0"/>
              <a:t> (Martin Richards) </a:t>
            </a:r>
            <a:r>
              <a:rPr lang="en-ID" dirty="0" err="1"/>
              <a:t>untuk</a:t>
            </a:r>
            <a:r>
              <a:rPr lang="en-ID" dirty="0"/>
              <a:t> OS &amp; compiler.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1970</a:t>
            </a:r>
            <a:r>
              <a:rPr lang="en-ID" dirty="0"/>
              <a:t> → </a:t>
            </a:r>
            <a:r>
              <a:rPr lang="en-ID" b="1" dirty="0"/>
              <a:t>B</a:t>
            </a:r>
            <a:r>
              <a:rPr lang="en-ID" dirty="0"/>
              <a:t> (Ken Thompson, Bell Labs)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UNIX </a:t>
            </a:r>
            <a:r>
              <a:rPr lang="en-ID" dirty="0" err="1"/>
              <a:t>awal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1972</a:t>
            </a:r>
            <a:r>
              <a:rPr lang="en-ID" dirty="0"/>
              <a:t> → </a:t>
            </a:r>
            <a:r>
              <a:rPr lang="en-ID" b="1" dirty="0"/>
              <a:t>C</a:t>
            </a:r>
            <a:r>
              <a:rPr lang="en-ID" dirty="0"/>
              <a:t> (Dennis Ritchie, Bell Labs), </a:t>
            </a:r>
            <a:r>
              <a:rPr lang="en-ID" dirty="0" err="1"/>
              <a:t>turunan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B,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kuat</a:t>
            </a:r>
            <a:r>
              <a:rPr lang="en-ID" dirty="0"/>
              <a:t> &amp; </a:t>
            </a:r>
            <a:r>
              <a:rPr lang="en-ID" dirty="0" err="1"/>
              <a:t>fleksibel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1989</a:t>
            </a:r>
            <a:r>
              <a:rPr lang="en-ID" dirty="0"/>
              <a:t> → </a:t>
            </a:r>
            <a:r>
              <a:rPr lang="en-ID" b="1" dirty="0"/>
              <a:t>ANSI C</a:t>
            </a:r>
            <a:r>
              <a:rPr lang="en-ID" dirty="0"/>
              <a:t> → </a:t>
            </a:r>
            <a:r>
              <a:rPr lang="en-ID" dirty="0" err="1"/>
              <a:t>standarisasi</a:t>
            </a:r>
            <a:r>
              <a:rPr lang="en-ID" dirty="0"/>
              <a:t> </a:t>
            </a:r>
            <a:r>
              <a:rPr lang="en-ID" dirty="0" err="1"/>
              <a:t>resmi</a:t>
            </a:r>
            <a:r>
              <a:rPr lang="en-ID" dirty="0"/>
              <a:t>,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diadopsi</a:t>
            </a:r>
            <a:r>
              <a:rPr lang="en-ID" dirty="0"/>
              <a:t> ISO.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C11 (2011)</a:t>
            </a:r>
            <a:r>
              <a:rPr lang="en-ID" dirty="0"/>
              <a:t> &amp; </a:t>
            </a:r>
            <a:r>
              <a:rPr lang="en-ID" b="1" dirty="0"/>
              <a:t>C18 (2018)</a:t>
            </a:r>
            <a:r>
              <a:rPr lang="en-ID" dirty="0"/>
              <a:t> → </a:t>
            </a:r>
            <a:r>
              <a:rPr lang="en-ID" dirty="0" err="1"/>
              <a:t>standar</a:t>
            </a:r>
            <a:r>
              <a:rPr lang="en-ID" dirty="0"/>
              <a:t> </a:t>
            </a:r>
            <a:r>
              <a:rPr lang="en-ID" dirty="0" err="1"/>
              <a:t>terbaru</a:t>
            </a:r>
            <a:r>
              <a:rPr lang="en-ID" dirty="0"/>
              <a:t>, </a:t>
            </a:r>
            <a:r>
              <a:rPr lang="en-ID" dirty="0" err="1"/>
              <a:t>menambah</a:t>
            </a:r>
            <a:r>
              <a:rPr lang="en-ID" dirty="0"/>
              <a:t> </a:t>
            </a:r>
            <a:r>
              <a:rPr lang="en-ID" dirty="0" err="1"/>
              <a:t>fitur</a:t>
            </a:r>
            <a:r>
              <a:rPr lang="en-ID" dirty="0"/>
              <a:t> modern &amp; </a:t>
            </a:r>
            <a:r>
              <a:rPr lang="en-ID" dirty="0" err="1"/>
              <a:t>perbaikan</a:t>
            </a:r>
            <a:r>
              <a:rPr lang="en-ID" dirty="0"/>
              <a:t> bug.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Walaupun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modern (Python, Java, C++), </a:t>
            </a:r>
            <a:r>
              <a:rPr lang="en-ID" b="1" dirty="0"/>
              <a:t>C </a:t>
            </a:r>
            <a:r>
              <a:rPr lang="en-ID" b="1" dirty="0" err="1"/>
              <a:t>masih</a:t>
            </a:r>
            <a:r>
              <a:rPr lang="en-ID" b="1" dirty="0"/>
              <a:t> </a:t>
            </a:r>
            <a:r>
              <a:rPr lang="en-ID" b="1" dirty="0" err="1"/>
              <a:t>relevan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High performance</a:t>
            </a:r>
            <a:r>
              <a:rPr lang="en-ID" dirty="0"/>
              <a:t> →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kritis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Portability</a:t>
            </a:r>
            <a:r>
              <a:rPr lang="en-ID" dirty="0"/>
              <a:t> →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di </a:t>
            </a:r>
            <a:r>
              <a:rPr lang="en-ID" dirty="0" err="1"/>
              <a:t>banyak</a:t>
            </a:r>
            <a:r>
              <a:rPr lang="en-ID" dirty="0"/>
              <a:t> platform.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Low-level access</a:t>
            </a:r>
            <a:r>
              <a:rPr lang="en-ID" dirty="0"/>
              <a:t> →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memori</a:t>
            </a:r>
            <a:r>
              <a:rPr lang="en-ID" dirty="0"/>
              <a:t> &amp; hardware.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Efficiency</a:t>
            </a:r>
            <a:r>
              <a:rPr lang="en-ID" dirty="0"/>
              <a:t> → </a:t>
            </a:r>
            <a:r>
              <a:rPr lang="en-ID" dirty="0" err="1"/>
              <a:t>hemat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&amp; </a:t>
            </a:r>
            <a:r>
              <a:rPr lang="en-ID" dirty="0" err="1"/>
              <a:t>ruang</a:t>
            </a:r>
            <a:r>
              <a:rPr lang="en-ID" dirty="0"/>
              <a:t>, </a:t>
            </a:r>
            <a:r>
              <a:rPr lang="en-ID" dirty="0" err="1"/>
              <a:t>bagus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dan </a:t>
            </a:r>
            <a:r>
              <a:rPr lang="en-ID" dirty="0" err="1"/>
              <a:t>sistem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/>
              <a:t>“</a:t>
            </a:r>
            <a:r>
              <a:rPr lang="en-ID" b="1" dirty="0" err="1"/>
              <a:t>bahasa</a:t>
            </a:r>
            <a:r>
              <a:rPr lang="en-ID" b="1" dirty="0"/>
              <a:t> </a:t>
            </a:r>
            <a:r>
              <a:rPr lang="en-ID" b="1" dirty="0" err="1"/>
              <a:t>ibu</a:t>
            </a:r>
            <a:r>
              <a:rPr lang="en-ID" b="1" dirty="0"/>
              <a:t>”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modern → Python, Java, C++,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sebagian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OS &amp; compiler modern </a:t>
            </a:r>
            <a:r>
              <a:rPr lang="en-ID" dirty="0" err="1"/>
              <a:t>dibangun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UNIX</a:t>
            </a:r>
            <a:r>
              <a:rPr lang="en-ID" dirty="0"/>
              <a:t> dan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b="1" dirty="0"/>
              <a:t>Linux</a:t>
            </a:r>
            <a:r>
              <a:rPr lang="en-ID" dirty="0"/>
              <a:t> </a:t>
            </a:r>
            <a:r>
              <a:rPr lang="en-ID" dirty="0" err="1"/>
              <a:t>dikembangkan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C → </a:t>
            </a:r>
            <a:r>
              <a:rPr lang="en-ID" dirty="0" err="1"/>
              <a:t>alasan</a:t>
            </a:r>
            <a:r>
              <a:rPr lang="en-ID" dirty="0"/>
              <a:t> </a:t>
            </a:r>
            <a:r>
              <a:rPr lang="en-ID" dirty="0" err="1"/>
              <a:t>mengapa</a:t>
            </a:r>
            <a:r>
              <a:rPr lang="en-ID" dirty="0"/>
              <a:t> C sangat </a:t>
            </a:r>
            <a:r>
              <a:rPr lang="en-ID" dirty="0" err="1"/>
              <a:t>penting</a:t>
            </a:r>
            <a:r>
              <a:rPr lang="en-ID" dirty="0"/>
              <a:t> di dunia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 punya </a:t>
            </a:r>
            <a:r>
              <a:rPr lang="en-ID" b="1" dirty="0" err="1"/>
              <a:t>kedekatan</a:t>
            </a:r>
            <a:r>
              <a:rPr lang="en-ID" b="1" dirty="0"/>
              <a:t> </a:t>
            </a:r>
            <a:r>
              <a:rPr lang="en-ID" b="1" dirty="0" err="1"/>
              <a:t>dengan</a:t>
            </a:r>
            <a:r>
              <a:rPr lang="en-ID" b="1" dirty="0"/>
              <a:t> hardware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dibanding</a:t>
            </a:r>
            <a:r>
              <a:rPr lang="en-ID" dirty="0"/>
              <a:t> Assembly.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Banyak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C: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Kernel Linux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Database MySQL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Embedded system (</a:t>
            </a:r>
            <a:r>
              <a:rPr lang="en-ID" dirty="0" err="1"/>
              <a:t>mikrokontroler</a:t>
            </a:r>
            <a:r>
              <a:rPr lang="en-ID" dirty="0"/>
              <a:t>, IoT)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b="1" dirty="0"/>
              <a:t>game engine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juga </a:t>
            </a:r>
            <a:r>
              <a:rPr lang="en-ID" dirty="0" err="1"/>
              <a:t>berbasis</a:t>
            </a:r>
            <a:r>
              <a:rPr lang="en-ID" dirty="0"/>
              <a:t> C/C++.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b="1" dirty="0"/>
              <a:t>timeline </a:t>
            </a:r>
            <a:r>
              <a:rPr lang="en-ID" b="1" dirty="0" err="1"/>
              <a:t>sejarah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kenal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Tanpa</a:t>
            </a:r>
            <a:r>
              <a:rPr lang="en-ID" dirty="0"/>
              <a:t> C,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Python </a:t>
            </a:r>
            <a:r>
              <a:rPr lang="en-ID" dirty="0" err="1"/>
              <a:t>atau</a:t>
            </a:r>
            <a:r>
              <a:rPr lang="en-ID" dirty="0"/>
              <a:t> Java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refleksi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Kenapa</a:t>
            </a:r>
            <a:r>
              <a:rPr lang="en-ID" dirty="0"/>
              <a:t> </a:t>
            </a:r>
            <a:r>
              <a:rPr lang="en-ID" dirty="0" err="1"/>
              <a:t>menurut</a:t>
            </a:r>
            <a:r>
              <a:rPr lang="en-ID" dirty="0"/>
              <a:t> kalian C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diajarkan</a:t>
            </a:r>
            <a:r>
              <a:rPr lang="en-ID" dirty="0"/>
              <a:t> </a:t>
            </a:r>
            <a:r>
              <a:rPr lang="en-ID" dirty="0" err="1"/>
              <a:t>sampai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, </a:t>
            </a:r>
            <a:r>
              <a:rPr lang="en-ID" dirty="0" err="1"/>
              <a:t>padahal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modern?”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diskusi</a:t>
            </a:r>
            <a:r>
              <a:rPr lang="en-ID" dirty="0"/>
              <a:t>: </a:t>
            </a:r>
            <a:r>
              <a:rPr lang="en-ID" dirty="0" err="1"/>
              <a:t>bandingkan</a:t>
            </a:r>
            <a:r>
              <a:rPr lang="en-ID" dirty="0"/>
              <a:t> </a:t>
            </a:r>
            <a:r>
              <a:rPr lang="en-ID" b="1" dirty="0" err="1"/>
              <a:t>kelebihan</a:t>
            </a:r>
            <a:r>
              <a:rPr lang="en-ID" b="1" dirty="0"/>
              <a:t> C vs Python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C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, Python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dibaca</a:t>
            </a:r>
            <a:r>
              <a:rPr lang="en-ID" dirty="0"/>
              <a:t>).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844876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Program C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disimpan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ekstensi</a:t>
            </a:r>
            <a:r>
              <a:rPr lang="en-ID" dirty="0"/>
              <a:t> </a:t>
            </a:r>
            <a:r>
              <a:rPr lang="en-ID" b="1" dirty="0"/>
              <a:t>.c</a:t>
            </a:r>
            <a:r>
              <a:rPr lang="en-ID" dirty="0"/>
              <a:t> (</a:t>
            </a:r>
            <a:r>
              <a:rPr lang="en-ID" dirty="0" err="1"/>
              <a:t>atau</a:t>
            </a:r>
            <a:r>
              <a:rPr lang="en-ID" dirty="0"/>
              <a:t> .</a:t>
            </a:r>
            <a:r>
              <a:rPr lang="en-ID" dirty="0" err="1"/>
              <a:t>cpp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C++).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Dalam</a:t>
            </a:r>
            <a:r>
              <a:rPr lang="en-ID" dirty="0"/>
              <a:t> C,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program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b="1" dirty="0" err="1"/>
              <a:t>fungsi</a:t>
            </a:r>
            <a:r>
              <a:rPr lang="en-ID" b="1" dirty="0"/>
              <a:t> (functions)</a:t>
            </a:r>
            <a:r>
              <a:rPr lang="en-ID" dirty="0"/>
              <a:t>, yang </a:t>
            </a:r>
            <a:r>
              <a:rPr lang="en-ID" dirty="0" err="1"/>
              <a:t>terbagi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C Standard Library Functions</a:t>
            </a:r>
            <a:r>
              <a:rPr lang="en-ID" dirty="0"/>
              <a:t> →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bawaan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C.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&lt;</a:t>
            </a:r>
            <a:r>
              <a:rPr lang="en-ID" dirty="0" err="1"/>
              <a:t>math.h</a:t>
            </a:r>
            <a:r>
              <a:rPr lang="en-ID" dirty="0"/>
              <a:t>&gt; →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matematika</a:t>
            </a:r>
            <a:r>
              <a:rPr lang="en-ID" dirty="0"/>
              <a:t> (sqrt, pow, sin, cos, </a:t>
            </a:r>
            <a:r>
              <a:rPr lang="en-ID" dirty="0" err="1"/>
              <a:t>dll</a:t>
            </a:r>
            <a:r>
              <a:rPr lang="en-ID" dirty="0"/>
              <a:t>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&lt;</a:t>
            </a:r>
            <a:r>
              <a:rPr lang="en-ID" dirty="0" err="1"/>
              <a:t>stdio.h</a:t>
            </a:r>
            <a:r>
              <a:rPr lang="en-ID" dirty="0"/>
              <a:t>&gt; → input/output (</a:t>
            </a:r>
            <a:r>
              <a:rPr lang="en-ID" dirty="0" err="1"/>
              <a:t>printf</a:t>
            </a:r>
            <a:r>
              <a:rPr lang="en-ID" dirty="0"/>
              <a:t>, </a:t>
            </a:r>
            <a:r>
              <a:rPr lang="en-ID" dirty="0" err="1"/>
              <a:t>scanf</a:t>
            </a:r>
            <a:r>
              <a:rPr lang="en-ID" dirty="0"/>
              <a:t>, </a:t>
            </a:r>
            <a:r>
              <a:rPr lang="en-ID" dirty="0" err="1"/>
              <a:t>fopen</a:t>
            </a:r>
            <a:r>
              <a:rPr lang="en-ID" dirty="0"/>
              <a:t>, </a:t>
            </a:r>
            <a:r>
              <a:rPr lang="en-ID" dirty="0" err="1"/>
              <a:t>dll</a:t>
            </a:r>
            <a:r>
              <a:rPr lang="en-ID" dirty="0"/>
              <a:t>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&lt;</a:t>
            </a:r>
            <a:r>
              <a:rPr lang="en-ID" dirty="0" err="1"/>
              <a:t>stdlib.h</a:t>
            </a:r>
            <a:r>
              <a:rPr lang="en-ID" dirty="0"/>
              <a:t>&gt; →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utilitas</a:t>
            </a:r>
            <a:r>
              <a:rPr lang="en-ID" dirty="0"/>
              <a:t> (memory allocation, conversion, random).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&lt;</a:t>
            </a:r>
            <a:r>
              <a:rPr lang="en-ID" dirty="0" err="1"/>
              <a:t>string.h</a:t>
            </a:r>
            <a:r>
              <a:rPr lang="en-ID" dirty="0"/>
              <a:t>&gt; → </a:t>
            </a:r>
            <a:r>
              <a:rPr lang="en-ID" dirty="0" err="1"/>
              <a:t>manipulasi</a:t>
            </a:r>
            <a:r>
              <a:rPr lang="en-ID" dirty="0"/>
              <a:t> string (</a:t>
            </a:r>
            <a:r>
              <a:rPr lang="en-ID" dirty="0" err="1"/>
              <a:t>strlen</a:t>
            </a:r>
            <a:r>
              <a:rPr lang="en-ID" dirty="0"/>
              <a:t>, </a:t>
            </a:r>
            <a:r>
              <a:rPr lang="en-ID" dirty="0" err="1"/>
              <a:t>strcpy</a:t>
            </a:r>
            <a:r>
              <a:rPr lang="en-ID" dirty="0"/>
              <a:t>, </a:t>
            </a:r>
            <a:r>
              <a:rPr lang="en-ID" dirty="0" err="1"/>
              <a:t>strcmp</a:t>
            </a:r>
            <a:r>
              <a:rPr lang="en-ID" dirty="0"/>
              <a:t>).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&lt;</a:t>
            </a:r>
            <a:r>
              <a:rPr lang="en-ID" dirty="0" err="1"/>
              <a:t>time.h</a:t>
            </a:r>
            <a:r>
              <a:rPr lang="en-ID" dirty="0"/>
              <a:t>&gt; → </a:t>
            </a:r>
            <a:r>
              <a:rPr lang="en-ID" dirty="0" err="1"/>
              <a:t>waktu</a:t>
            </a:r>
            <a:r>
              <a:rPr lang="en-ID" dirty="0"/>
              <a:t> &amp; </a:t>
            </a:r>
            <a:r>
              <a:rPr lang="en-ID" dirty="0" err="1"/>
              <a:t>tanggal</a:t>
            </a:r>
            <a:r>
              <a:rPr lang="en-ID" dirty="0"/>
              <a:t> (time, clock, </a:t>
            </a:r>
            <a:r>
              <a:rPr lang="en-ID" dirty="0" err="1"/>
              <a:t>difftime</a:t>
            </a:r>
            <a:r>
              <a:rPr lang="en-ID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User-defined functions</a:t>
            </a:r>
            <a:r>
              <a:rPr lang="en-ID" dirty="0"/>
              <a:t> → </a:t>
            </a:r>
            <a:r>
              <a:rPr lang="en-ID" dirty="0" err="1"/>
              <a:t>fungsi</a:t>
            </a:r>
            <a:r>
              <a:rPr lang="en-ID" dirty="0"/>
              <a:t> yang programmer buat </a:t>
            </a:r>
            <a:r>
              <a:rPr lang="en-ID" dirty="0" err="1"/>
              <a:t>sendiri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Third-party functions</a:t>
            </a:r>
            <a:r>
              <a:rPr lang="en-ID" dirty="0"/>
              <a:t> →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buatan</a:t>
            </a:r>
            <a:r>
              <a:rPr lang="en-ID" dirty="0"/>
              <a:t> orang lain yang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(library </a:t>
            </a:r>
            <a:r>
              <a:rPr lang="en-ID" dirty="0" err="1"/>
              <a:t>eksternal</a:t>
            </a:r>
            <a:r>
              <a:rPr lang="en-ID" dirty="0"/>
              <a:t>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Fungsi</a:t>
            </a:r>
            <a:r>
              <a:rPr lang="en-ID" dirty="0"/>
              <a:t> = </a:t>
            </a:r>
            <a:r>
              <a:rPr lang="en-ID" b="1" dirty="0" err="1"/>
              <a:t>blok</a:t>
            </a:r>
            <a:r>
              <a:rPr lang="en-ID" b="1" dirty="0"/>
              <a:t> </a:t>
            </a:r>
            <a:r>
              <a:rPr lang="en-ID" b="1" dirty="0" err="1"/>
              <a:t>kode</a:t>
            </a:r>
            <a:r>
              <a:rPr lang="en-ID" b="1" dirty="0"/>
              <a:t> yang </a:t>
            </a:r>
            <a:r>
              <a:rPr lang="en-ID" b="1" dirty="0" err="1"/>
              <a:t>bisa</a:t>
            </a:r>
            <a:r>
              <a:rPr lang="en-ID" b="1" dirty="0"/>
              <a:t> </a:t>
            </a:r>
            <a:r>
              <a:rPr lang="en-ID" b="1" dirty="0" err="1"/>
              <a:t>dipanggil</a:t>
            </a:r>
            <a:r>
              <a:rPr lang="en-ID" b="1" dirty="0"/>
              <a:t> </a:t>
            </a:r>
            <a:r>
              <a:rPr lang="en-ID" b="1" dirty="0" err="1"/>
              <a:t>ulang</a:t>
            </a:r>
            <a:r>
              <a:rPr lang="en-ID" dirty="0"/>
              <a:t> → </a:t>
            </a:r>
            <a:r>
              <a:rPr lang="en-ID" dirty="0" err="1"/>
              <a:t>membantu</a:t>
            </a:r>
            <a:r>
              <a:rPr lang="en-ID" dirty="0"/>
              <a:t> program </a:t>
            </a:r>
            <a:r>
              <a:rPr lang="en-ID" dirty="0" err="1"/>
              <a:t>jadi</a:t>
            </a:r>
            <a:r>
              <a:rPr lang="en-ID" dirty="0"/>
              <a:t> modular.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C Standard Library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alasan</a:t>
            </a:r>
            <a:r>
              <a:rPr lang="en-ID" dirty="0"/>
              <a:t> C </a:t>
            </a:r>
            <a:r>
              <a:rPr lang="en-ID" dirty="0" err="1"/>
              <a:t>masih</a:t>
            </a:r>
            <a:r>
              <a:rPr lang="en-ID" dirty="0"/>
              <a:t> powerful →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utilitas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&lt;</a:t>
            </a:r>
            <a:r>
              <a:rPr lang="en-ID" dirty="0" err="1"/>
              <a:t>stdio.h</a:t>
            </a:r>
            <a:r>
              <a:rPr lang="en-ID" dirty="0"/>
              <a:t>&gt; </a:t>
            </a:r>
            <a:r>
              <a:rPr lang="en-ID" dirty="0" err="1"/>
              <a:t>adalah</a:t>
            </a:r>
            <a:r>
              <a:rPr lang="en-ID" dirty="0"/>
              <a:t> yang paling </a:t>
            </a:r>
            <a:r>
              <a:rPr lang="en-ID" dirty="0" err="1"/>
              <a:t>dasar</a:t>
            </a:r>
            <a:r>
              <a:rPr lang="en-ID" dirty="0"/>
              <a:t> dan </a:t>
            </a:r>
            <a:r>
              <a:rPr lang="en-ID" dirty="0" err="1"/>
              <a:t>hampir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di </a:t>
            </a:r>
            <a:r>
              <a:rPr lang="en-ID" dirty="0" err="1"/>
              <a:t>setiap</a:t>
            </a:r>
            <a:r>
              <a:rPr lang="en-ID" dirty="0"/>
              <a:t> program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Programmer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mengkombinasikan</a:t>
            </a:r>
            <a:r>
              <a:rPr lang="en-ID" dirty="0"/>
              <a:t> </a:t>
            </a:r>
            <a:r>
              <a:rPr lang="en-ID" b="1" dirty="0" err="1"/>
              <a:t>fungsi</a:t>
            </a:r>
            <a:r>
              <a:rPr lang="en-ID" b="1" dirty="0"/>
              <a:t> </a:t>
            </a:r>
            <a:r>
              <a:rPr lang="en-ID" b="1" dirty="0" err="1"/>
              <a:t>bawaan</a:t>
            </a:r>
            <a:r>
              <a:rPr lang="en-ID" b="1" dirty="0"/>
              <a:t> + </a:t>
            </a:r>
            <a:r>
              <a:rPr lang="en-ID" b="1" dirty="0" err="1"/>
              <a:t>buatan</a:t>
            </a:r>
            <a:r>
              <a:rPr lang="en-ID" b="1" dirty="0"/>
              <a:t> </a:t>
            </a:r>
            <a:r>
              <a:rPr lang="en-ID" b="1" dirty="0" err="1"/>
              <a:t>sendiri</a:t>
            </a:r>
            <a:r>
              <a:rPr lang="en-ID" b="1" dirty="0"/>
              <a:t> + </a:t>
            </a:r>
            <a:r>
              <a:rPr lang="en-ID" b="1" dirty="0" err="1"/>
              <a:t>pustaka</a:t>
            </a:r>
            <a:r>
              <a:rPr lang="en-ID" b="1" dirty="0"/>
              <a:t> </a:t>
            </a:r>
            <a:r>
              <a:rPr lang="en-ID" b="1" dirty="0" err="1"/>
              <a:t>eksternal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dirty="0"/>
              <a:t>Program </a:t>
            </a:r>
            <a:r>
              <a:rPr lang="en-ID" b="1" dirty="0" err="1"/>
              <a:t>menjumlahkan</a:t>
            </a:r>
            <a:r>
              <a:rPr lang="en-ID" b="1" dirty="0"/>
              <a:t> 2 </a:t>
            </a:r>
            <a:r>
              <a:rPr lang="en-ID" b="1" dirty="0" err="1"/>
              <a:t>angka</a:t>
            </a:r>
            <a:r>
              <a:rPr lang="en-ID" dirty="0"/>
              <a:t>:</a:t>
            </a:r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#include &lt;</a:t>
            </a:r>
            <a:r>
              <a:rPr lang="en-ID" dirty="0" err="1"/>
              <a:t>math.h</a:t>
            </a:r>
            <a:r>
              <a:rPr lang="en-ID" dirty="0"/>
              <a:t>&gt; int main() { int a = 9, b = 16; </a:t>
            </a:r>
            <a:r>
              <a:rPr lang="en-ID" dirty="0" err="1"/>
              <a:t>printf</a:t>
            </a:r>
            <a:r>
              <a:rPr lang="en-ID" dirty="0"/>
              <a:t>("Sum = %d\n", a + b); //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stdio.h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("Square root of b = %.2f\n", sqrt(b)); //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math.h</a:t>
            </a:r>
            <a:r>
              <a:rPr lang="en-ID" dirty="0"/>
              <a:t> return 0; } </a:t>
            </a:r>
          </a:p>
          <a:p>
            <a:r>
              <a:rPr lang="en-ID" dirty="0"/>
              <a:t>👉 </a:t>
            </a:r>
            <a:r>
              <a:rPr lang="en-ID" dirty="0" err="1"/>
              <a:t>printf</a:t>
            </a:r>
            <a:r>
              <a:rPr lang="en-ID" dirty="0"/>
              <a:t>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b="1" dirty="0"/>
              <a:t>&lt;</a:t>
            </a:r>
            <a:r>
              <a:rPr lang="en-ID" b="1" dirty="0" err="1"/>
              <a:t>stdio.h</a:t>
            </a:r>
            <a:r>
              <a:rPr lang="en-ID" b="1" dirty="0"/>
              <a:t>&gt;</a:t>
            </a:r>
            <a:r>
              <a:rPr lang="en-ID" dirty="0"/>
              <a:t>, sqrt </a:t>
            </a:r>
            <a:r>
              <a:rPr lang="en-ID" dirty="0" err="1"/>
              <a:t>berasal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b="1" dirty="0"/>
              <a:t>&lt;</a:t>
            </a:r>
            <a:r>
              <a:rPr lang="en-ID" b="1" dirty="0" err="1"/>
              <a:t>math.h</a:t>
            </a:r>
            <a:r>
              <a:rPr lang="en-ID" b="1" dirty="0"/>
              <a:t>&gt;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 </a:t>
            </a:r>
            <a:r>
              <a:rPr lang="en-ID" b="1" dirty="0" err="1"/>
              <a:t>fungsi</a:t>
            </a:r>
            <a:r>
              <a:rPr lang="en-ID" b="1" dirty="0"/>
              <a:t> </a:t>
            </a:r>
            <a:r>
              <a:rPr lang="en-ID" b="1" dirty="0" err="1"/>
              <a:t>bawaan</a:t>
            </a:r>
            <a:r>
              <a:rPr lang="en-ID" b="1" dirty="0"/>
              <a:t> </a:t>
            </a:r>
            <a:r>
              <a:rPr lang="en-ID" b="1" dirty="0" err="1"/>
              <a:t>itu</a:t>
            </a:r>
            <a:r>
              <a:rPr lang="en-ID" b="1" dirty="0"/>
              <a:t> </a:t>
            </a:r>
            <a:r>
              <a:rPr lang="en-ID" b="1" dirty="0" err="1"/>
              <a:t>fondasi</a:t>
            </a:r>
            <a:r>
              <a:rPr lang="en-ID" dirty="0"/>
              <a:t> →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hafal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 </a:t>
            </a:r>
            <a:r>
              <a:rPr lang="en-ID" b="1" dirty="0"/>
              <a:t>library mana </a:t>
            </a:r>
            <a:r>
              <a:rPr lang="en-ID" b="1" dirty="0" err="1"/>
              <a:t>untuk</a:t>
            </a:r>
            <a:r>
              <a:rPr lang="en-ID" b="1" dirty="0"/>
              <a:t> </a:t>
            </a:r>
            <a:r>
              <a:rPr lang="en-ID" b="1" dirty="0" err="1"/>
              <a:t>kebutuhan</a:t>
            </a:r>
            <a:r>
              <a:rPr lang="en-ID" b="1" dirty="0"/>
              <a:t> </a:t>
            </a:r>
            <a:r>
              <a:rPr lang="en-ID" b="1" dirty="0" err="1"/>
              <a:t>tertentu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</a:t>
            </a:r>
            <a:r>
              <a:rPr lang="en-ID" dirty="0" err="1"/>
              <a:t>tanya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kelas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 string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membandingkan</a:t>
            </a:r>
            <a:r>
              <a:rPr lang="en-ID" dirty="0"/>
              <a:t> dua string, library mana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pakai</a:t>
            </a:r>
            <a:r>
              <a:rPr lang="en-ID" dirty="0"/>
              <a:t>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Buat program </a:t>
            </a:r>
            <a:r>
              <a:rPr lang="en-ID" dirty="0" err="1"/>
              <a:t>kecil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b="1" dirty="0"/>
              <a:t>&lt;</a:t>
            </a:r>
            <a:r>
              <a:rPr lang="en-ID" b="1" dirty="0" err="1"/>
              <a:t>time.h</a:t>
            </a:r>
            <a:r>
              <a:rPr lang="en-ID" b="1" dirty="0"/>
              <a:t>&gt;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Buat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int square(int x)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bandingkan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pow(x,2) </a:t>
            </a:r>
            <a:r>
              <a:rPr lang="en-ID" dirty="0" err="1"/>
              <a:t>dari</a:t>
            </a:r>
            <a:r>
              <a:rPr lang="en-ID" dirty="0"/>
              <a:t> &lt;</a:t>
            </a:r>
            <a:r>
              <a:rPr lang="en-ID" dirty="0" err="1"/>
              <a:t>math.h</a:t>
            </a:r>
            <a:r>
              <a:rPr lang="en-ID" dirty="0"/>
              <a:t>&gt;.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466243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/>
              <a:t>structured programming language</a:t>
            </a:r>
            <a:r>
              <a:rPr lang="en-ID" dirty="0"/>
              <a:t> → 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diorganisasi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b="1" dirty="0"/>
              <a:t>functions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main()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 → 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</a:t>
            </a:r>
            <a:r>
              <a:rPr lang="en-ID" dirty="0" err="1"/>
              <a:t>eksekusi</a:t>
            </a:r>
            <a:r>
              <a:rPr lang="en-ID" dirty="0"/>
              <a:t> program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Case-sensitive</a:t>
            </a:r>
            <a:r>
              <a:rPr lang="en-ID" dirty="0"/>
              <a:t>: main ≠ Main, sum ≠ Sum.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Setiap</a:t>
            </a:r>
            <a:r>
              <a:rPr lang="en-ID" b="1" dirty="0"/>
              <a:t> statement </a:t>
            </a:r>
            <a:r>
              <a:rPr lang="en-ID" b="1" dirty="0" err="1"/>
              <a:t>diakhiri</a:t>
            </a:r>
            <a:r>
              <a:rPr lang="en-ID" b="1" dirty="0"/>
              <a:t> </a:t>
            </a:r>
            <a:r>
              <a:rPr lang="en-ID" b="1" dirty="0" err="1"/>
              <a:t>dengan</a:t>
            </a:r>
            <a:r>
              <a:rPr lang="en-ID" b="1" dirty="0"/>
              <a:t> ; (semicolon)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r>
              <a:rPr lang="en-ID" dirty="0"/>
              <a:t>Ada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variasi</a:t>
            </a:r>
            <a:r>
              <a:rPr lang="en-ID" dirty="0"/>
              <a:t> </a:t>
            </a:r>
            <a:r>
              <a:rPr lang="en-ID" dirty="0" err="1"/>
              <a:t>penulisan</a:t>
            </a:r>
            <a:r>
              <a:rPr lang="en-ID" dirty="0"/>
              <a:t> main() yang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ditemui</a:t>
            </a:r>
            <a:r>
              <a:rPr lang="en-ID" dirty="0"/>
              <a:t>: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int main() </a:t>
            </a:r>
            <a:r>
              <a:rPr lang="en-ID" b="1" dirty="0" err="1"/>
              <a:t>dengan</a:t>
            </a:r>
            <a:r>
              <a:rPr lang="en-ID" b="1" dirty="0"/>
              <a:t> return 0;</a:t>
            </a:r>
            <a:endParaRPr lang="en-ID" dirty="0"/>
          </a:p>
          <a:p>
            <a:pPr rtl="0">
              <a:buFont typeface="+mj-lt"/>
              <a:buAutoNum type="arabicPeriod"/>
            </a:pPr>
            <a:r>
              <a:rPr lang="en-ID" dirty="0"/>
              <a:t>int main() { </a:t>
            </a:r>
            <a:r>
              <a:rPr lang="en-ID" dirty="0" err="1"/>
              <a:t>printf</a:t>
            </a:r>
            <a:r>
              <a:rPr lang="en-ID" dirty="0"/>
              <a:t>("Hello World"); return 0; }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Versi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b="1" dirty="0"/>
              <a:t>paling </a:t>
            </a:r>
            <a:r>
              <a:rPr lang="en-ID" b="1" dirty="0" err="1"/>
              <a:t>standar</a:t>
            </a:r>
            <a:r>
              <a:rPr lang="en-ID" b="1" dirty="0"/>
              <a:t> dan </a:t>
            </a:r>
            <a:r>
              <a:rPr lang="en-ID" b="1" dirty="0" err="1"/>
              <a:t>direkomendasikan</a:t>
            </a:r>
            <a:r>
              <a:rPr lang="en-ID" dirty="0"/>
              <a:t> (ANSI/ISO).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/>
              <a:t>return 0; </a:t>
            </a:r>
            <a:r>
              <a:rPr lang="en-ID" dirty="0" err="1"/>
              <a:t>menandakan</a:t>
            </a:r>
            <a:r>
              <a:rPr lang="en-ID" dirty="0"/>
              <a:t> program </a:t>
            </a:r>
            <a:r>
              <a:rPr lang="en-ID" dirty="0" err="1"/>
              <a:t>selesai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sukses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industri</a:t>
            </a:r>
            <a:r>
              <a:rPr lang="en-ID" dirty="0"/>
              <a:t> dan compiler modern.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void main()</a:t>
            </a:r>
            <a:endParaRPr lang="en-ID" dirty="0"/>
          </a:p>
          <a:p>
            <a:pPr rtl="0">
              <a:buFont typeface="+mj-lt"/>
              <a:buAutoNum type="arabicPeriod"/>
            </a:pPr>
            <a:r>
              <a:rPr lang="en-ID" dirty="0"/>
              <a:t>void main() { </a:t>
            </a:r>
            <a:r>
              <a:rPr lang="en-ID" dirty="0" err="1"/>
              <a:t>printf</a:t>
            </a:r>
            <a:r>
              <a:rPr lang="en-ID" dirty="0"/>
              <a:t>("Hello World"); }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mengembalikan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Dulu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di compiler lama (</a:t>
            </a:r>
            <a:r>
              <a:rPr lang="en-ID" dirty="0" err="1"/>
              <a:t>misalnya</a:t>
            </a:r>
            <a:r>
              <a:rPr lang="en-ID" dirty="0"/>
              <a:t> Turbo C).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sesuai</a:t>
            </a:r>
            <a:r>
              <a:rPr lang="en-ID" b="1" dirty="0"/>
              <a:t> </a:t>
            </a:r>
            <a:r>
              <a:rPr lang="en-ID" b="1" dirty="0" err="1"/>
              <a:t>standar</a:t>
            </a:r>
            <a:r>
              <a:rPr lang="en-ID" b="1" dirty="0"/>
              <a:t> C modern</a:t>
            </a:r>
            <a:r>
              <a:rPr lang="en-ID" dirty="0"/>
              <a:t> →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kadang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di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b="1" dirty="0"/>
              <a:t>main() </a:t>
            </a:r>
            <a:r>
              <a:rPr lang="en-ID" b="1" dirty="0" err="1"/>
              <a:t>tanpa</a:t>
            </a:r>
            <a:r>
              <a:rPr lang="en-ID" b="1" dirty="0"/>
              <a:t> int </a:t>
            </a:r>
            <a:r>
              <a:rPr lang="en-ID" b="1" dirty="0" err="1"/>
              <a:t>atau</a:t>
            </a:r>
            <a:r>
              <a:rPr lang="en-ID" b="1" dirty="0"/>
              <a:t> void</a:t>
            </a:r>
            <a:endParaRPr lang="en-ID" dirty="0"/>
          </a:p>
          <a:p>
            <a:pPr rtl="0">
              <a:buFont typeface="+mj-lt"/>
              <a:buAutoNum type="arabicPeriod"/>
            </a:pPr>
            <a:r>
              <a:rPr lang="en-ID" dirty="0"/>
              <a:t>main() { </a:t>
            </a:r>
            <a:r>
              <a:rPr lang="en-ID" dirty="0" err="1"/>
              <a:t>printf</a:t>
            </a:r>
            <a:r>
              <a:rPr lang="en-ID" dirty="0"/>
              <a:t>("Hello World"); } 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lawas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, compiler lama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menganggap</a:t>
            </a:r>
            <a:r>
              <a:rPr lang="en-ID" dirty="0"/>
              <a:t> default return = int.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dianjurkan</a:t>
            </a:r>
            <a:r>
              <a:rPr lang="en-ID" dirty="0"/>
              <a:t> di compiler modern.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Output</a:t>
            </a:r>
          </a:p>
          <a:p>
            <a:r>
              <a:rPr lang="en-ID" dirty="0"/>
              <a:t>Jika </a:t>
            </a:r>
            <a:r>
              <a:rPr lang="en-ID" dirty="0" err="1"/>
              <a:t>dijalankan</a:t>
            </a:r>
            <a:r>
              <a:rPr lang="en-ID" dirty="0"/>
              <a:t>:</a:t>
            </a:r>
          </a:p>
          <a:p>
            <a:pPr rtl="0"/>
            <a:r>
              <a:rPr lang="en-ID" dirty="0"/>
              <a:t>int main() { </a:t>
            </a:r>
            <a:r>
              <a:rPr lang="en-ID" dirty="0" err="1"/>
              <a:t>printf</a:t>
            </a:r>
            <a:r>
              <a:rPr lang="en-ID" dirty="0"/>
              <a:t>("</a:t>
            </a:r>
            <a:r>
              <a:rPr lang="en-ID" dirty="0" err="1"/>
              <a:t>Binus</a:t>
            </a:r>
            <a:r>
              <a:rPr lang="en-ID" dirty="0"/>
              <a:t> University\n"); return 0; } </a:t>
            </a:r>
          </a:p>
          <a:p>
            <a:r>
              <a:rPr lang="en-ID" dirty="0"/>
              <a:t>Output:</a:t>
            </a:r>
          </a:p>
          <a:p>
            <a:pPr rtl="0"/>
            <a:r>
              <a:rPr lang="en-ID" dirty="0" err="1"/>
              <a:t>Binus</a:t>
            </a:r>
            <a:r>
              <a:rPr lang="en-ID" dirty="0"/>
              <a:t> University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/>
              <a:t>best practice = int main() + return 0;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standar</a:t>
            </a:r>
            <a:r>
              <a:rPr lang="en-ID" dirty="0"/>
              <a:t> ANSI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Jelaskan</a:t>
            </a:r>
            <a:r>
              <a:rPr lang="en-ID" dirty="0"/>
              <a:t> </a:t>
            </a:r>
            <a:r>
              <a:rPr lang="en-ID" dirty="0" err="1"/>
              <a:t>kenapa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di </a:t>
            </a:r>
            <a:r>
              <a:rPr lang="en-ID" dirty="0" err="1"/>
              <a:t>buku</a:t>
            </a:r>
            <a:r>
              <a:rPr lang="en-ID" dirty="0"/>
              <a:t>/website lama: </a:t>
            </a:r>
            <a:r>
              <a:rPr lang="en-ID" dirty="0" err="1"/>
              <a:t>karena</a:t>
            </a:r>
            <a:r>
              <a:rPr lang="en-ID" dirty="0"/>
              <a:t> compiler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generasi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error/warning </a:t>
            </a:r>
            <a:r>
              <a:rPr lang="en-ID" dirty="0" err="1"/>
              <a:t>jika</a:t>
            </a:r>
            <a:r>
              <a:rPr lang="en-ID" dirty="0"/>
              <a:t> main()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return 0; di compiler modern (</a:t>
            </a:r>
            <a:r>
              <a:rPr lang="en-ID" dirty="0" err="1"/>
              <a:t>misalnya</a:t>
            </a:r>
            <a:r>
              <a:rPr lang="en-ID" dirty="0"/>
              <a:t> GCC/Clang).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program C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int main() yang </a:t>
            </a:r>
            <a:r>
              <a:rPr lang="en-ID" dirty="0" err="1"/>
              <a:t>mencetak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 kalian.”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136787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return(0);</a:t>
            </a:r>
            <a:r>
              <a:rPr lang="en-ID" dirty="0"/>
              <a:t> → </a:t>
            </a:r>
            <a:r>
              <a:rPr lang="en-ID" dirty="0" err="1"/>
              <a:t>menandakan</a:t>
            </a:r>
            <a:r>
              <a:rPr lang="en-ID" dirty="0"/>
              <a:t> program </a:t>
            </a:r>
            <a:r>
              <a:rPr lang="en-ID" dirty="0" err="1"/>
              <a:t>berakhir</a:t>
            </a:r>
            <a:r>
              <a:rPr lang="en-ID" dirty="0"/>
              <a:t> </a:t>
            </a:r>
            <a:r>
              <a:rPr lang="en-ID" b="1" dirty="0"/>
              <a:t>normal </a:t>
            </a:r>
            <a:r>
              <a:rPr lang="en-ID" b="1" dirty="0" err="1"/>
              <a:t>tanpa</a:t>
            </a:r>
            <a:r>
              <a:rPr lang="en-ID" b="1" dirty="0"/>
              <a:t> error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Secara</a:t>
            </a:r>
            <a:r>
              <a:rPr lang="en-ID" dirty="0"/>
              <a:t> default,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, </a:t>
            </a:r>
            <a:r>
              <a:rPr lang="en-ID" dirty="0" err="1"/>
              <a:t>fungsi</a:t>
            </a:r>
            <a:r>
              <a:rPr lang="en-ID" dirty="0"/>
              <a:t> di C </a:t>
            </a:r>
            <a:r>
              <a:rPr lang="en-ID" dirty="0" err="1"/>
              <a:t>dianggap</a:t>
            </a:r>
            <a:r>
              <a:rPr lang="en-ID" dirty="0"/>
              <a:t> </a:t>
            </a:r>
            <a:r>
              <a:rPr lang="en-ID" dirty="0" err="1"/>
              <a:t>mengembalikan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b="1" dirty="0"/>
              <a:t>int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Tapi, </a:t>
            </a:r>
            <a:r>
              <a:rPr lang="en-ID" dirty="0" err="1"/>
              <a:t>implementasi</a:t>
            </a:r>
            <a:r>
              <a:rPr lang="en-ID" dirty="0"/>
              <a:t> main()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tergantung</a:t>
            </a:r>
            <a:r>
              <a:rPr lang="en-ID" dirty="0"/>
              <a:t> compiler yang </a:t>
            </a:r>
            <a:r>
              <a:rPr lang="en-ID" dirty="0" err="1"/>
              <a:t>dipakai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Kenapa</a:t>
            </a:r>
            <a:r>
              <a:rPr lang="en-ID" b="1" dirty="0"/>
              <a:t> return(0)?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Nilai return </a:t>
            </a:r>
            <a:r>
              <a:rPr lang="en-ID" dirty="0" err="1"/>
              <a:t>dari</a:t>
            </a:r>
            <a:r>
              <a:rPr lang="en-ID" dirty="0"/>
              <a:t> main() </a:t>
            </a:r>
            <a:r>
              <a:rPr lang="en-ID" dirty="0" err="1"/>
              <a:t>dikirim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0 → </a:t>
            </a:r>
            <a:r>
              <a:rPr lang="en-ID" dirty="0" err="1"/>
              <a:t>sukses</a:t>
            </a:r>
            <a:r>
              <a:rPr lang="en-ID" dirty="0"/>
              <a:t>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error.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Angka lain (</a:t>
            </a:r>
            <a:r>
              <a:rPr lang="en-ID" dirty="0" err="1"/>
              <a:t>misal</a:t>
            </a:r>
            <a:r>
              <a:rPr lang="en-ID" dirty="0"/>
              <a:t> return(1);) → </a:t>
            </a:r>
            <a:r>
              <a:rPr lang="en-ID" dirty="0" err="1"/>
              <a:t>menandakan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error/exit code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Perbedaan</a:t>
            </a:r>
            <a:r>
              <a:rPr lang="en-ID" b="1" dirty="0"/>
              <a:t> compiler: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Compiler lama (Turbo C 2.0, MS Visual C++)</a:t>
            </a:r>
            <a:r>
              <a:rPr lang="en-ID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void main → </a:t>
            </a:r>
            <a:r>
              <a:rPr lang="en-ID" dirty="0" err="1"/>
              <a:t>diterima</a:t>
            </a:r>
            <a:r>
              <a:rPr lang="en-ID" dirty="0"/>
              <a:t>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int main → </a:t>
            </a:r>
            <a:r>
              <a:rPr lang="en-ID" dirty="0" err="1"/>
              <a:t>diterima</a:t>
            </a:r>
            <a:r>
              <a:rPr lang="en-ID" dirty="0"/>
              <a:t>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main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tipe</a:t>
            </a:r>
            <a:r>
              <a:rPr lang="en-ID" dirty="0"/>
              <a:t> → </a:t>
            </a:r>
            <a:r>
              <a:rPr lang="en-ID" dirty="0" err="1"/>
              <a:t>bisa</a:t>
            </a:r>
            <a:r>
              <a:rPr lang="en-ID" dirty="0"/>
              <a:t> warning.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Compiler modern (Dev-C++, </a:t>
            </a:r>
            <a:r>
              <a:rPr lang="en-ID" b="1" dirty="0" err="1"/>
              <a:t>gcc</a:t>
            </a:r>
            <a:r>
              <a:rPr lang="en-ID" b="1" dirty="0"/>
              <a:t>)</a:t>
            </a:r>
            <a:r>
              <a:rPr lang="en-ID" dirty="0"/>
              <a:t>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int main → </a:t>
            </a:r>
            <a:r>
              <a:rPr lang="en-ID" dirty="0" err="1"/>
              <a:t>diterima</a:t>
            </a:r>
            <a:r>
              <a:rPr lang="en-ID" dirty="0"/>
              <a:t> &amp; </a:t>
            </a:r>
            <a:r>
              <a:rPr lang="en-ID" dirty="0" err="1"/>
              <a:t>dianjurkan</a:t>
            </a:r>
            <a:r>
              <a:rPr lang="en-ID" dirty="0"/>
              <a:t>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main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tipe</a:t>
            </a:r>
            <a:r>
              <a:rPr lang="en-ID" dirty="0"/>
              <a:t> → </a:t>
            </a:r>
            <a:r>
              <a:rPr lang="en-ID" dirty="0" err="1"/>
              <a:t>diterima</a:t>
            </a:r>
            <a:r>
              <a:rPr lang="en-ID" dirty="0"/>
              <a:t>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warning.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ID" dirty="0"/>
              <a:t>void main → </a:t>
            </a:r>
            <a:r>
              <a:rPr lang="en-ID" dirty="0" err="1"/>
              <a:t>bisa</a:t>
            </a:r>
            <a:r>
              <a:rPr lang="en-ID" dirty="0"/>
              <a:t> warning/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standar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Artinya</a:t>
            </a:r>
            <a:r>
              <a:rPr lang="en-ID" dirty="0"/>
              <a:t>: </a:t>
            </a:r>
            <a:r>
              <a:rPr lang="en-ID" b="1" dirty="0"/>
              <a:t>standard C modern (ANSI/ISO) → </a:t>
            </a:r>
            <a:r>
              <a:rPr lang="en-ID" b="1" dirty="0" err="1"/>
              <a:t>gunakan</a:t>
            </a:r>
            <a:r>
              <a:rPr lang="en-ID" b="1" dirty="0"/>
              <a:t> int main() </a:t>
            </a:r>
            <a:r>
              <a:rPr lang="en-ID" b="1" dirty="0" err="1"/>
              <a:t>dengan</a:t>
            </a:r>
            <a:r>
              <a:rPr lang="en-ID" b="1" dirty="0"/>
              <a:t> return 0;.</a:t>
            </a:r>
            <a:endParaRPr lang="en-ID" dirty="0"/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int main() { </a:t>
            </a:r>
            <a:r>
              <a:rPr lang="en-ID" dirty="0" err="1"/>
              <a:t>printf</a:t>
            </a:r>
            <a:r>
              <a:rPr lang="en-ID" dirty="0"/>
              <a:t>("Hello, World!\n"); return 0; // program </a:t>
            </a:r>
            <a:r>
              <a:rPr lang="en-ID" dirty="0" err="1"/>
              <a:t>selesai</a:t>
            </a:r>
            <a:r>
              <a:rPr lang="en-ID" dirty="0"/>
              <a:t> normal } </a:t>
            </a:r>
          </a:p>
          <a:p>
            <a:r>
              <a:rPr lang="en-ID" dirty="0"/>
              <a:t>Jika </a:t>
            </a:r>
            <a:r>
              <a:rPr lang="en-ID" dirty="0" err="1"/>
              <a:t>diubah</a:t>
            </a:r>
            <a:r>
              <a:rPr lang="en-ID" dirty="0"/>
              <a:t> </a:t>
            </a:r>
            <a:r>
              <a:rPr lang="en-ID" dirty="0" err="1"/>
              <a:t>jadi</a:t>
            </a:r>
            <a:r>
              <a:rPr lang="en-ID" dirty="0"/>
              <a:t> void main(), di GCC/Linux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 warning.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 </a:t>
            </a:r>
            <a:r>
              <a:rPr lang="en-ID" b="1" dirty="0" err="1"/>
              <a:t>gunakan</a:t>
            </a:r>
            <a:r>
              <a:rPr lang="en-ID" b="1" dirty="0"/>
              <a:t> </a:t>
            </a:r>
            <a:r>
              <a:rPr lang="en-ID" b="1" dirty="0" err="1"/>
              <a:t>gaya</a:t>
            </a:r>
            <a:r>
              <a:rPr lang="en-ID" b="1" dirty="0"/>
              <a:t> </a:t>
            </a:r>
            <a:r>
              <a:rPr lang="en-ID" b="1" dirty="0" err="1"/>
              <a:t>standar</a:t>
            </a:r>
            <a:r>
              <a:rPr lang="en-ID" b="1" dirty="0"/>
              <a:t> (int main() { ... return 0; })</a:t>
            </a:r>
            <a:r>
              <a:rPr lang="en-ID" dirty="0"/>
              <a:t> </a:t>
            </a:r>
            <a:r>
              <a:rPr lang="en-ID" dirty="0" err="1"/>
              <a:t>supaya</a:t>
            </a:r>
            <a:r>
              <a:rPr lang="en-ID" dirty="0"/>
              <a:t> </a:t>
            </a:r>
            <a:r>
              <a:rPr lang="en-ID" dirty="0" err="1"/>
              <a:t>aman</a:t>
            </a:r>
            <a:r>
              <a:rPr lang="en-ID" dirty="0"/>
              <a:t> di </a:t>
            </a:r>
            <a:r>
              <a:rPr lang="en-ID" dirty="0" err="1"/>
              <a:t>semua</a:t>
            </a:r>
            <a:r>
              <a:rPr lang="en-ID" dirty="0"/>
              <a:t> compiler modern.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demo </a:t>
            </a:r>
            <a:r>
              <a:rPr lang="en-ID" dirty="0" err="1"/>
              <a:t>kecil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Jalankan</a:t>
            </a:r>
            <a:r>
              <a:rPr lang="en-ID" dirty="0"/>
              <a:t> program </a:t>
            </a:r>
            <a:r>
              <a:rPr lang="en-ID" dirty="0" err="1"/>
              <a:t>dengan</a:t>
            </a:r>
            <a:r>
              <a:rPr lang="en-ID" dirty="0"/>
              <a:t> int main() + return 0; di Dev-C++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gcc</a:t>
            </a:r>
            <a:r>
              <a:rPr lang="en-ID" dirty="0"/>
              <a:t> →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warning.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Jalankan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void main() →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 warning.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Diskusikan</a:t>
            </a:r>
            <a:r>
              <a:rPr lang="en-ID" dirty="0"/>
              <a:t> exit code: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pakai</a:t>
            </a:r>
            <a:r>
              <a:rPr lang="en-ID" dirty="0"/>
              <a:t> return 1; </a:t>
            </a:r>
            <a:r>
              <a:rPr lang="en-ID" dirty="0" err="1"/>
              <a:t>kira-kira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? →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menandakan</a:t>
            </a:r>
            <a:r>
              <a:rPr lang="en-ID" dirty="0"/>
              <a:t> error.”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739794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program </a:t>
            </a:r>
            <a:r>
              <a:rPr lang="en-ID" dirty="0" err="1"/>
              <a:t>pertama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int main() { </a:t>
            </a:r>
            <a:r>
              <a:rPr lang="en-ID" dirty="0" err="1"/>
              <a:t>printf</a:t>
            </a:r>
            <a:r>
              <a:rPr lang="en-ID" dirty="0"/>
              <a:t>("Welcome to BINUS\n"); return 0; }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#include &lt;</a:t>
            </a:r>
            <a:r>
              <a:rPr lang="en-ID" b="1" dirty="0" err="1"/>
              <a:t>stdio.h</a:t>
            </a:r>
            <a:r>
              <a:rPr lang="en-ID" b="1" dirty="0"/>
              <a:t>&gt;</a:t>
            </a:r>
            <a:r>
              <a:rPr lang="en-ID" dirty="0"/>
              <a:t> → </a:t>
            </a:r>
            <a:r>
              <a:rPr lang="en-ID" i="1" dirty="0"/>
              <a:t>preprocessor directive</a:t>
            </a:r>
            <a:r>
              <a:rPr lang="en-ID" dirty="0"/>
              <a:t>, </a:t>
            </a:r>
            <a:r>
              <a:rPr lang="en-ID" dirty="0" err="1"/>
              <a:t>menyertakan</a:t>
            </a:r>
            <a:r>
              <a:rPr lang="en-ID" dirty="0"/>
              <a:t> header file </a:t>
            </a:r>
            <a:r>
              <a:rPr lang="en-ID" dirty="0" err="1"/>
              <a:t>standar</a:t>
            </a:r>
            <a:r>
              <a:rPr lang="en-ID" dirty="0"/>
              <a:t>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Fungsinya</a:t>
            </a:r>
            <a:r>
              <a:rPr lang="en-ID" dirty="0"/>
              <a:t>: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 compiler di mana </a:t>
            </a:r>
            <a:r>
              <a:rPr lang="en-ID" dirty="0" err="1"/>
              <a:t>menemukan</a:t>
            </a:r>
            <a:r>
              <a:rPr lang="en-ID" dirty="0"/>
              <a:t> </a:t>
            </a:r>
            <a:r>
              <a:rPr lang="en-ID" b="1" dirty="0" err="1"/>
              <a:t>prototipe</a:t>
            </a:r>
            <a:r>
              <a:rPr lang="en-ID" b="1" dirty="0"/>
              <a:t> </a:t>
            </a:r>
            <a:r>
              <a:rPr lang="en-ID" b="1" dirty="0" err="1"/>
              <a:t>fungsi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Semua</a:t>
            </a:r>
            <a:r>
              <a:rPr lang="en-ID" dirty="0"/>
              <a:t> #include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 di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b="1" dirty="0" err="1"/>
              <a:t>atas</a:t>
            </a:r>
            <a:r>
              <a:rPr lang="en-ID" b="1" dirty="0"/>
              <a:t> program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#include </a:t>
            </a:r>
            <a:r>
              <a:rPr lang="en-ID" b="1" dirty="0" err="1"/>
              <a:t>bukan</a:t>
            </a:r>
            <a:r>
              <a:rPr lang="en-ID" b="1" dirty="0"/>
              <a:t> statement</a:t>
            </a:r>
            <a:r>
              <a:rPr lang="en-ID" dirty="0"/>
              <a:t>, </a:t>
            </a:r>
            <a:r>
              <a:rPr lang="en-ID" dirty="0" err="1"/>
              <a:t>tapi</a:t>
            </a:r>
            <a:r>
              <a:rPr lang="en-ID" dirty="0"/>
              <a:t> </a:t>
            </a:r>
            <a:r>
              <a:rPr lang="en-ID" dirty="0" err="1"/>
              <a:t>perintah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i="1" dirty="0"/>
              <a:t>preprocessor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proses </a:t>
            </a:r>
            <a:r>
              <a:rPr lang="en-ID" dirty="0" err="1"/>
              <a:t>kompilasi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&lt;</a:t>
            </a:r>
            <a:r>
              <a:rPr lang="en-ID" dirty="0" err="1"/>
              <a:t>stdio.h</a:t>
            </a:r>
            <a:r>
              <a:rPr lang="en-ID" dirty="0"/>
              <a:t>&gt; = Standard Input Output Header.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Mengandung</a:t>
            </a:r>
            <a:r>
              <a:rPr lang="en-ID" dirty="0"/>
              <a:t> </a:t>
            </a:r>
            <a:r>
              <a:rPr lang="en-ID" dirty="0" err="1"/>
              <a:t>definisi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I/O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, </a:t>
            </a:r>
            <a:r>
              <a:rPr lang="en-ID" dirty="0" err="1"/>
              <a:t>scanf</a:t>
            </a:r>
            <a:r>
              <a:rPr lang="en-ID" dirty="0"/>
              <a:t>, </a:t>
            </a:r>
            <a:r>
              <a:rPr lang="en-ID" dirty="0" err="1"/>
              <a:t>getchar</a:t>
            </a:r>
            <a:r>
              <a:rPr lang="en-ID" dirty="0"/>
              <a:t>, </a:t>
            </a:r>
            <a:r>
              <a:rPr lang="en-ID" dirty="0" err="1"/>
              <a:t>putchar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Tanpa</a:t>
            </a:r>
            <a:r>
              <a:rPr lang="en-ID" dirty="0"/>
              <a:t> #include &lt;</a:t>
            </a:r>
            <a:r>
              <a:rPr lang="en-ID" dirty="0" err="1"/>
              <a:t>stdio.h</a:t>
            </a:r>
            <a:r>
              <a:rPr lang="en-ID" dirty="0"/>
              <a:t>&gt;, program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scanf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error </a:t>
            </a:r>
            <a:r>
              <a:rPr lang="en-ID" dirty="0" err="1"/>
              <a:t>atau</a:t>
            </a:r>
            <a:r>
              <a:rPr lang="en-ID" dirty="0"/>
              <a:t> warning.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\n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("... \n"); → </a:t>
            </a:r>
            <a:r>
              <a:rPr lang="en-ID" i="1" dirty="0"/>
              <a:t>newline character</a:t>
            </a:r>
            <a:r>
              <a:rPr lang="en-ID" dirty="0"/>
              <a:t>,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pindah</a:t>
            </a:r>
            <a:r>
              <a:rPr lang="en-ID" dirty="0"/>
              <a:t> baris.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Jika </a:t>
            </a:r>
            <a:r>
              <a:rPr lang="en-ID" b="1" dirty="0" err="1"/>
              <a:t>tanpa</a:t>
            </a:r>
            <a:r>
              <a:rPr lang="en-ID" b="1" dirty="0"/>
              <a:t> include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int main() { </a:t>
            </a:r>
            <a:r>
              <a:rPr lang="en-ID" dirty="0" err="1"/>
              <a:t>printf</a:t>
            </a:r>
            <a:r>
              <a:rPr lang="en-ID" dirty="0"/>
              <a:t>("Hello\n"); // Error: compiler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 return 0; }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→ di GCC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 error: </a:t>
            </a:r>
            <a:r>
              <a:rPr lang="en-ID" i="1" dirty="0"/>
              <a:t>implicit declaration of function ‘</a:t>
            </a:r>
            <a:r>
              <a:rPr lang="en-ID" i="1" dirty="0" err="1"/>
              <a:t>printf</a:t>
            </a:r>
            <a:r>
              <a:rPr lang="en-ID" i="1" dirty="0"/>
              <a:t>’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Tambahkan</a:t>
            </a:r>
            <a:r>
              <a:rPr lang="en-ID" dirty="0"/>
              <a:t> #include &lt;</a:t>
            </a:r>
            <a:r>
              <a:rPr lang="en-ID" dirty="0" err="1"/>
              <a:t>stdio.h</a:t>
            </a:r>
            <a:r>
              <a:rPr lang="en-ID" dirty="0"/>
              <a:t>&gt; → error </a:t>
            </a:r>
            <a:r>
              <a:rPr lang="en-ID" dirty="0" err="1"/>
              <a:t>hilang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#include = </a:t>
            </a:r>
            <a:r>
              <a:rPr lang="en-ID" b="1" dirty="0" err="1"/>
              <a:t>kita</a:t>
            </a:r>
            <a:r>
              <a:rPr lang="en-ID" b="1" dirty="0"/>
              <a:t> “</a:t>
            </a:r>
            <a:r>
              <a:rPr lang="en-ID" b="1" dirty="0" err="1"/>
              <a:t>meminjam</a:t>
            </a:r>
            <a:r>
              <a:rPr lang="en-ID" b="1" dirty="0"/>
              <a:t>” </a:t>
            </a:r>
            <a:r>
              <a:rPr lang="en-ID" b="1" dirty="0" err="1"/>
              <a:t>fungsi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library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mau</a:t>
            </a:r>
            <a:r>
              <a:rPr lang="en-ID" dirty="0"/>
              <a:t> </a:t>
            </a:r>
            <a:r>
              <a:rPr lang="en-ID" dirty="0" err="1"/>
              <a:t>pakai</a:t>
            </a:r>
            <a:r>
              <a:rPr lang="en-ID" dirty="0"/>
              <a:t> </a:t>
            </a:r>
            <a:r>
              <a:rPr lang="en-ID" dirty="0" err="1"/>
              <a:t>kalkulator</a:t>
            </a:r>
            <a:r>
              <a:rPr lang="en-ID" dirty="0"/>
              <a:t> </a:t>
            </a:r>
            <a:r>
              <a:rPr lang="en-ID" dirty="0" err="1"/>
              <a:t>ilmiah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buka</a:t>
            </a:r>
            <a:r>
              <a:rPr lang="en-ID" dirty="0"/>
              <a:t> </a:t>
            </a:r>
            <a:r>
              <a:rPr lang="en-ID" dirty="0" err="1"/>
              <a:t>modul</a:t>
            </a:r>
            <a:r>
              <a:rPr lang="en-ID" dirty="0"/>
              <a:t> </a:t>
            </a:r>
            <a:r>
              <a:rPr lang="en-ID" dirty="0" err="1"/>
              <a:t>matematikanya</a:t>
            </a:r>
            <a:r>
              <a:rPr lang="en-ID" dirty="0"/>
              <a:t> </a:t>
            </a:r>
            <a:r>
              <a:rPr lang="en-ID" dirty="0" err="1"/>
              <a:t>dulu</a:t>
            </a:r>
            <a:r>
              <a:rPr lang="en-ID" dirty="0"/>
              <a:t>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Ubah</a:t>
            </a:r>
            <a:r>
              <a:rPr lang="en-ID" dirty="0"/>
              <a:t> program </a:t>
            </a:r>
            <a:r>
              <a:rPr lang="en-ID" dirty="0" err="1"/>
              <a:t>contoh</a:t>
            </a:r>
            <a:r>
              <a:rPr lang="en-ID" dirty="0"/>
              <a:t> agar </a:t>
            </a:r>
            <a:r>
              <a:rPr lang="en-ID" dirty="0" err="1"/>
              <a:t>selain</a:t>
            </a:r>
            <a:r>
              <a:rPr lang="en-ID" dirty="0"/>
              <a:t> </a:t>
            </a:r>
            <a:r>
              <a:rPr lang="en-ID" dirty="0" err="1"/>
              <a:t>mencetak</a:t>
            </a:r>
            <a:r>
              <a:rPr lang="en-ID" dirty="0"/>
              <a:t> Welcome to BINUS, juga </a:t>
            </a:r>
            <a:r>
              <a:rPr lang="en-ID" dirty="0" err="1"/>
              <a:t>mencetak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 kalian di baris </a:t>
            </a:r>
            <a:r>
              <a:rPr lang="en-ID" dirty="0" err="1"/>
              <a:t>berikutnya</a:t>
            </a:r>
            <a:r>
              <a:rPr lang="en-ID" dirty="0"/>
              <a:t>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839814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Comments</a:t>
            </a:r>
            <a:r>
              <a:rPr lang="en-ID" dirty="0"/>
              <a:t> = </a:t>
            </a:r>
            <a:r>
              <a:rPr lang="en-ID" dirty="0" err="1"/>
              <a:t>catatan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,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memperjelas</a:t>
            </a:r>
            <a:r>
              <a:rPr lang="en-ID" dirty="0"/>
              <a:t> </a:t>
            </a:r>
            <a:r>
              <a:rPr lang="en-ID" dirty="0" err="1"/>
              <a:t>maksud</a:t>
            </a:r>
            <a:r>
              <a:rPr lang="en-ID" dirty="0"/>
              <a:t> program.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dieksekusi</a:t>
            </a:r>
            <a:r>
              <a:rPr lang="en-ID" b="1" dirty="0"/>
              <a:t> oleh compiler</a:t>
            </a:r>
            <a:r>
              <a:rPr lang="en-ID" dirty="0"/>
              <a:t> →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(programmer/reader).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Dua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comment di C: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/* ... */ →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/>
              <a:t>multi-line comment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// →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/>
              <a:t>single-line comment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Comment sangat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/>
              <a:t>readability</a:t>
            </a:r>
            <a:r>
              <a:rPr lang="en-ID" dirty="0"/>
              <a:t> → </a:t>
            </a:r>
            <a:r>
              <a:rPr lang="en-ID" dirty="0" err="1"/>
              <a:t>membantu</a:t>
            </a:r>
            <a:r>
              <a:rPr lang="en-ID" dirty="0"/>
              <a:t> programmer lain (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di masa </a:t>
            </a:r>
            <a:r>
              <a:rPr lang="en-ID" dirty="0" err="1"/>
              <a:t>depan</a:t>
            </a:r>
            <a:r>
              <a:rPr lang="en-ID" dirty="0"/>
              <a:t>)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program.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keterangan</a:t>
            </a:r>
            <a:r>
              <a:rPr lang="en-ID" dirty="0"/>
              <a:t> pada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Menonaktifkan</a:t>
            </a:r>
            <a:r>
              <a:rPr lang="en-ID" dirty="0"/>
              <a:t> </a:t>
            </a:r>
            <a:r>
              <a:rPr lang="en-ID" dirty="0" err="1"/>
              <a:t>sementara</a:t>
            </a:r>
            <a:r>
              <a:rPr lang="en-ID" dirty="0"/>
              <a:t> </a:t>
            </a:r>
            <a:r>
              <a:rPr lang="en-ID" dirty="0" err="1"/>
              <a:t>potongan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debugging.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Compiler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mengabaikan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comment.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// Program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sapaan</a:t>
            </a:r>
            <a:r>
              <a:rPr lang="en-ID" dirty="0"/>
              <a:t> int main() { </a:t>
            </a:r>
            <a:r>
              <a:rPr lang="en-ID" dirty="0" err="1"/>
              <a:t>printf</a:t>
            </a:r>
            <a:r>
              <a:rPr lang="en-ID" dirty="0"/>
              <a:t>("Hello World\n"); //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layar</a:t>
            </a:r>
            <a:r>
              <a:rPr lang="en-ID" dirty="0"/>
              <a:t> /* Program </a:t>
            </a:r>
            <a:r>
              <a:rPr lang="en-ID" dirty="0" err="1"/>
              <a:t>selesai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sukses</a:t>
            </a:r>
            <a:r>
              <a:rPr lang="en-ID" dirty="0"/>
              <a:t> return 0 </a:t>
            </a:r>
            <a:r>
              <a:rPr lang="en-ID" dirty="0" err="1"/>
              <a:t>menandakan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error */ return 0; } </a:t>
            </a:r>
          </a:p>
          <a:p>
            <a:r>
              <a:rPr lang="en-ID" dirty="0"/>
              <a:t>👉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 </a:t>
            </a:r>
            <a:r>
              <a:rPr lang="en-ID" dirty="0" err="1"/>
              <a:t>setelah</a:t>
            </a:r>
            <a:r>
              <a:rPr lang="en-ID" dirty="0"/>
              <a:t> // </a:t>
            </a:r>
            <a:r>
              <a:rPr lang="en-ID" dirty="0" err="1"/>
              <a:t>atau</a:t>
            </a:r>
            <a:r>
              <a:rPr lang="en-ID" dirty="0"/>
              <a:t> di </a:t>
            </a:r>
            <a:r>
              <a:rPr lang="en-ID" dirty="0" err="1"/>
              <a:t>dalam</a:t>
            </a:r>
            <a:r>
              <a:rPr lang="en-ID" dirty="0"/>
              <a:t> /* */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dijalankan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 </a:t>
            </a:r>
            <a:r>
              <a:rPr lang="en-ID" b="1" dirty="0" err="1"/>
              <a:t>kode</a:t>
            </a:r>
            <a:r>
              <a:rPr lang="en-ID" b="1" dirty="0"/>
              <a:t> yang </a:t>
            </a:r>
            <a:r>
              <a:rPr lang="en-ID" b="1" dirty="0" err="1"/>
              <a:t>baik</a:t>
            </a:r>
            <a:r>
              <a:rPr lang="en-ID" b="1" dirty="0"/>
              <a:t> </a:t>
            </a:r>
            <a:r>
              <a:rPr lang="en-ID" b="1" dirty="0" err="1"/>
              <a:t>harus</a:t>
            </a:r>
            <a:r>
              <a:rPr lang="en-ID" b="1" dirty="0"/>
              <a:t> </a:t>
            </a:r>
            <a:r>
              <a:rPr lang="en-ID" b="1" dirty="0" err="1"/>
              <a:t>mudah</a:t>
            </a:r>
            <a:r>
              <a:rPr lang="en-ID" b="1" dirty="0"/>
              <a:t> </a:t>
            </a:r>
            <a:r>
              <a:rPr lang="en-ID" b="1" dirty="0" err="1"/>
              <a:t>dipahami</a:t>
            </a:r>
            <a:r>
              <a:rPr lang="en-ID" b="1" dirty="0"/>
              <a:t> </a:t>
            </a:r>
            <a:r>
              <a:rPr lang="en-ID" b="1" dirty="0" err="1"/>
              <a:t>tanpa</a:t>
            </a:r>
            <a:r>
              <a:rPr lang="en-ID" b="1" dirty="0"/>
              <a:t> </a:t>
            </a:r>
            <a:r>
              <a:rPr lang="en-ID" b="1" dirty="0" err="1"/>
              <a:t>banyak</a:t>
            </a:r>
            <a:r>
              <a:rPr lang="en-ID" b="1" dirty="0"/>
              <a:t> comment</a:t>
            </a:r>
            <a:r>
              <a:rPr lang="en-ID" dirty="0"/>
              <a:t> → </a:t>
            </a:r>
            <a:r>
              <a:rPr lang="en-ID" dirty="0" err="1"/>
              <a:t>tapi</a:t>
            </a:r>
            <a:r>
              <a:rPr lang="en-ID" dirty="0"/>
              <a:t> comment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maksud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trik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Tambahkan</a:t>
            </a:r>
            <a:r>
              <a:rPr lang="en-ID" dirty="0"/>
              <a:t> comment pada program </a:t>
            </a:r>
            <a:r>
              <a:rPr lang="en-ID" dirty="0" err="1"/>
              <a:t>sederhana</a:t>
            </a:r>
            <a:r>
              <a:rPr lang="en-ID" dirty="0"/>
              <a:t> kalian, 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input dan output.”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Ingatkan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comment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berlebihan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i</a:t>
            </a:r>
            <a:r>
              <a:rPr lang="en-ID" dirty="0"/>
              <a:t> = </a:t>
            </a:r>
            <a:r>
              <a:rPr lang="en-ID" dirty="0" err="1"/>
              <a:t>i</a:t>
            </a:r>
            <a:r>
              <a:rPr lang="en-ID" dirty="0"/>
              <a:t> + 1; // </a:t>
            </a:r>
            <a:r>
              <a:rPr lang="en-ID" dirty="0" err="1"/>
              <a:t>tambah</a:t>
            </a:r>
            <a:r>
              <a:rPr lang="en-ID" dirty="0"/>
              <a:t> </a:t>
            </a:r>
            <a:r>
              <a:rPr lang="en-ID" dirty="0" err="1"/>
              <a:t>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1).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41373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Program C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subset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b="1" dirty="0"/>
              <a:t>ASCII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Huruf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: A–Z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Huruf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: a–z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Angka: 0–9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Simbol</a:t>
            </a:r>
            <a:r>
              <a:rPr lang="en-ID" dirty="0"/>
              <a:t>: !, &amp;, +, \, _, </a:t>
            </a:r>
            <a:r>
              <a:rPr lang="en-ID" dirty="0" err="1"/>
              <a:t>dll</a:t>
            </a:r>
            <a:endParaRPr lang="en-ID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ASCII</a:t>
            </a:r>
            <a:r>
              <a:rPr lang="en-ID" dirty="0"/>
              <a:t> = </a:t>
            </a:r>
            <a:r>
              <a:rPr lang="en-ID" i="1" dirty="0"/>
              <a:t>American Standard Code for Information Interchange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yang </a:t>
            </a:r>
            <a:r>
              <a:rPr lang="en-ID" dirty="0" err="1"/>
              <a:t>sulit</a:t>
            </a:r>
            <a:r>
              <a:rPr lang="en-ID" dirty="0"/>
              <a:t>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,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b="1" dirty="0"/>
              <a:t>escape characters</a:t>
            </a:r>
            <a:r>
              <a:rPr lang="en-ID" dirty="0"/>
              <a:t> (</a:t>
            </a:r>
            <a:r>
              <a:rPr lang="en-ID" dirty="0" err="1"/>
              <a:t>diawali</a:t>
            </a:r>
            <a:r>
              <a:rPr lang="en-ID" dirty="0"/>
              <a:t> \).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Escape character =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 compiler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simbol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punya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formatting,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tampilan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representasi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umum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\n → newline (</a:t>
            </a:r>
            <a:r>
              <a:rPr lang="en-ID" dirty="0" err="1"/>
              <a:t>pindah</a:t>
            </a:r>
            <a:r>
              <a:rPr lang="en-ID" dirty="0"/>
              <a:t> baris)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\t → tab horizontal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\\ → </a:t>
            </a:r>
            <a:r>
              <a:rPr lang="en-ID" dirty="0" err="1"/>
              <a:t>menampilkan</a:t>
            </a:r>
            <a:r>
              <a:rPr lang="en-ID" dirty="0"/>
              <a:t> backslash (\)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\" →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tanda</a:t>
            </a:r>
            <a:r>
              <a:rPr lang="en-ID" dirty="0"/>
              <a:t> </a:t>
            </a:r>
            <a:r>
              <a:rPr lang="en-ID" dirty="0" err="1"/>
              <a:t>kutip</a:t>
            </a:r>
            <a:r>
              <a:rPr lang="en-ID" dirty="0"/>
              <a:t> </a:t>
            </a:r>
            <a:r>
              <a:rPr lang="en-ID" dirty="0" err="1"/>
              <a:t>ganda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string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\</a:t>
            </a:r>
            <a:r>
              <a:rPr lang="en-ID" dirty="0" err="1"/>
              <a:t>xdd</a:t>
            </a:r>
            <a:r>
              <a:rPr lang="en-ID" dirty="0"/>
              <a:t> → </a:t>
            </a:r>
            <a:r>
              <a:rPr lang="en-ID" dirty="0" err="1"/>
              <a:t>menuliskan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ASCII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heksadesimal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\</a:t>
            </a:r>
            <a:r>
              <a:rPr lang="en-ID" dirty="0" err="1"/>
              <a:t>ddd</a:t>
            </a:r>
            <a:r>
              <a:rPr lang="en-ID" dirty="0"/>
              <a:t> → </a:t>
            </a:r>
            <a:r>
              <a:rPr lang="en-ID" dirty="0" err="1"/>
              <a:t>menuliskan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ASCII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dirty="0" err="1"/>
              <a:t>oktal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int main() { </a:t>
            </a:r>
            <a:r>
              <a:rPr lang="en-ID" dirty="0" err="1"/>
              <a:t>printf</a:t>
            </a:r>
            <a:r>
              <a:rPr lang="en-ID" dirty="0"/>
              <a:t>("Hello\</a:t>
            </a:r>
            <a:r>
              <a:rPr lang="en-ID" dirty="0" err="1"/>
              <a:t>tWorld</a:t>
            </a:r>
            <a:r>
              <a:rPr lang="en-ID" dirty="0"/>
              <a:t>\n"); // "Hello World" </a:t>
            </a:r>
            <a:r>
              <a:rPr lang="en-ID" dirty="0" err="1"/>
              <a:t>dengan</a:t>
            </a:r>
            <a:r>
              <a:rPr lang="en-ID" dirty="0"/>
              <a:t> tab </a:t>
            </a:r>
            <a:r>
              <a:rPr lang="en-ID" dirty="0" err="1"/>
              <a:t>printf</a:t>
            </a:r>
            <a:r>
              <a:rPr lang="en-ID" dirty="0"/>
              <a:t>("She said: \"Hi!\"\n"); // </a:t>
            </a:r>
            <a:r>
              <a:rPr lang="en-ID" dirty="0" err="1"/>
              <a:t>Tampilkan</a:t>
            </a:r>
            <a:r>
              <a:rPr lang="en-ID" dirty="0"/>
              <a:t> </a:t>
            </a:r>
            <a:r>
              <a:rPr lang="en-ID" dirty="0" err="1"/>
              <a:t>tanda</a:t>
            </a:r>
            <a:r>
              <a:rPr lang="en-ID" dirty="0"/>
              <a:t> </a:t>
            </a:r>
            <a:r>
              <a:rPr lang="en-ID" dirty="0" err="1"/>
              <a:t>kutip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("Backslash: \\\n"); // </a:t>
            </a:r>
            <a:r>
              <a:rPr lang="en-ID" dirty="0" err="1"/>
              <a:t>Menampilkan</a:t>
            </a:r>
            <a:r>
              <a:rPr lang="en-ID" dirty="0"/>
              <a:t> \ return 0; } </a:t>
            </a:r>
          </a:p>
          <a:p>
            <a:r>
              <a:rPr lang="en-ID" dirty="0"/>
              <a:t>👉 Output:</a:t>
            </a:r>
          </a:p>
          <a:p>
            <a:pPr rtl="0"/>
            <a:r>
              <a:rPr lang="en-ID" dirty="0"/>
              <a:t>Hello World She said: "Hi!" Backslash: \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escape character = </a:t>
            </a:r>
            <a:r>
              <a:rPr lang="en-ID" b="1" dirty="0"/>
              <a:t>shortcut formatting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Demo </a:t>
            </a:r>
            <a:r>
              <a:rPr lang="en-ID" dirty="0" err="1"/>
              <a:t>langsung</a:t>
            </a:r>
            <a:r>
              <a:rPr lang="en-ID" dirty="0"/>
              <a:t> di compiler: </a:t>
            </a:r>
            <a:r>
              <a:rPr lang="en-ID" dirty="0" err="1"/>
              <a:t>minta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menuliskan</a:t>
            </a:r>
            <a:r>
              <a:rPr lang="en-ID" dirty="0"/>
              <a:t> program </a:t>
            </a:r>
            <a:r>
              <a:rPr lang="en-ID" dirty="0" err="1"/>
              <a:t>dengan</a:t>
            </a:r>
            <a:r>
              <a:rPr lang="en-ID" dirty="0"/>
              <a:t> \n, \t, dan \".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program yang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 </a:t>
            </a:r>
            <a:r>
              <a:rPr lang="en-ID" dirty="0" err="1"/>
              <a:t>berikut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tepat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escape character:</a:t>
            </a:r>
            <a:br>
              <a:rPr lang="en-ID" dirty="0"/>
            </a:br>
            <a:r>
              <a:rPr lang="en-ID" dirty="0"/>
              <a:t>She said, "C is fun!" (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tanda</a:t>
            </a:r>
            <a:r>
              <a:rPr lang="en-ID" dirty="0"/>
              <a:t> </a:t>
            </a:r>
            <a:r>
              <a:rPr lang="en-ID" dirty="0" err="1"/>
              <a:t>kutip</a:t>
            </a:r>
            <a:r>
              <a:rPr lang="en-ID" dirty="0"/>
              <a:t> </a:t>
            </a:r>
            <a:r>
              <a:rPr lang="en-ID" dirty="0" err="1"/>
              <a:t>ganda</a:t>
            </a:r>
            <a:r>
              <a:rPr lang="en-ID" dirty="0"/>
              <a:t> </a:t>
            </a:r>
            <a:r>
              <a:rPr lang="en-ID" dirty="0" err="1"/>
              <a:t>ikut</a:t>
            </a:r>
            <a:r>
              <a:rPr lang="en-ID" dirty="0"/>
              <a:t> </a:t>
            </a:r>
            <a:r>
              <a:rPr lang="en-ID" dirty="0" err="1"/>
              <a:t>tercetak</a:t>
            </a:r>
            <a:r>
              <a:rPr lang="en-ID" dirty="0"/>
              <a:t>).”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420924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Identifier</a:t>
            </a:r>
            <a:r>
              <a:rPr lang="en-ID" dirty="0"/>
              <a:t> = </a:t>
            </a:r>
            <a:r>
              <a:rPr lang="en-ID" dirty="0" err="1"/>
              <a:t>nama</a:t>
            </a:r>
            <a:r>
              <a:rPr lang="en-ID" dirty="0"/>
              <a:t> yang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mengenali</a:t>
            </a:r>
            <a:r>
              <a:rPr lang="en-ID" dirty="0"/>
              <a:t> </a:t>
            </a:r>
            <a:r>
              <a:rPr lang="en-ID" dirty="0" err="1"/>
              <a:t>elemen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program (</a:t>
            </a:r>
            <a:r>
              <a:rPr lang="en-ID" dirty="0" err="1"/>
              <a:t>variabel</a:t>
            </a:r>
            <a:r>
              <a:rPr lang="en-ID" dirty="0"/>
              <a:t>, </a:t>
            </a:r>
            <a:r>
              <a:rPr lang="en-ID" dirty="0" err="1"/>
              <a:t>fungsi</a:t>
            </a:r>
            <a:r>
              <a:rPr lang="en-ID" dirty="0"/>
              <a:t>, array, struct, </a:t>
            </a:r>
            <a:r>
              <a:rPr lang="en-ID" dirty="0" err="1"/>
              <a:t>dsb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Aturan</a:t>
            </a:r>
            <a:r>
              <a:rPr lang="en-ID" dirty="0"/>
              <a:t> identifier </a:t>
            </a:r>
            <a:r>
              <a:rPr lang="en-ID" dirty="0" err="1"/>
              <a:t>dalam</a:t>
            </a:r>
            <a:r>
              <a:rPr lang="en-ID" dirty="0"/>
              <a:t> C: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Harus </a:t>
            </a:r>
            <a:r>
              <a:rPr lang="en-ID" b="1" dirty="0" err="1"/>
              <a:t>diawali</a:t>
            </a:r>
            <a:r>
              <a:rPr lang="en-ID" b="1" dirty="0"/>
              <a:t> </a:t>
            </a:r>
            <a:r>
              <a:rPr lang="en-ID" b="1" dirty="0" err="1"/>
              <a:t>huruf</a:t>
            </a:r>
            <a:r>
              <a:rPr lang="en-ID" b="1" dirty="0"/>
              <a:t> </a:t>
            </a:r>
            <a:r>
              <a:rPr lang="en-ID" b="1" dirty="0" err="1"/>
              <a:t>atau</a:t>
            </a:r>
            <a:r>
              <a:rPr lang="en-ID" b="1" dirty="0"/>
              <a:t> underscore (_)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Boleh</a:t>
            </a:r>
            <a:r>
              <a:rPr lang="en-ID" dirty="0"/>
              <a:t> </a:t>
            </a:r>
            <a:r>
              <a:rPr lang="en-ID" dirty="0" err="1"/>
              <a:t>mengandung</a:t>
            </a:r>
            <a:r>
              <a:rPr lang="en-ID" dirty="0"/>
              <a:t> </a:t>
            </a:r>
            <a:r>
              <a:rPr lang="en-ID" dirty="0" err="1"/>
              <a:t>huruf</a:t>
            </a:r>
            <a:r>
              <a:rPr lang="en-ID" dirty="0"/>
              <a:t> (A–Z, a–z), </a:t>
            </a:r>
            <a:r>
              <a:rPr lang="en-ID" dirty="0" err="1"/>
              <a:t>angka</a:t>
            </a:r>
            <a:r>
              <a:rPr lang="en-ID" dirty="0"/>
              <a:t> (0–9), dan underscore.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Case-sensitive</a:t>
            </a:r>
            <a:r>
              <a:rPr lang="en-ID" dirty="0"/>
              <a:t> → total ≠ Total.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Panjang </a:t>
            </a:r>
            <a:r>
              <a:rPr lang="en-ID" dirty="0" err="1"/>
              <a:t>maksimum</a:t>
            </a:r>
            <a:r>
              <a:rPr lang="en-ID" dirty="0"/>
              <a:t> </a:t>
            </a:r>
            <a:r>
              <a:rPr lang="en-ID" dirty="0" err="1"/>
              <a:t>tergantung</a:t>
            </a:r>
            <a:r>
              <a:rPr lang="en-ID" dirty="0"/>
              <a:t> compiler.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boleh</a:t>
            </a:r>
            <a:r>
              <a:rPr lang="en-ID" b="1" dirty="0"/>
              <a:t> </a:t>
            </a:r>
            <a:r>
              <a:rPr lang="en-ID" b="1" dirty="0" err="1"/>
              <a:t>pakai</a:t>
            </a:r>
            <a:r>
              <a:rPr lang="en-ID" b="1" dirty="0"/>
              <a:t> keyword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: for, if, int, main).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Identifier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memberi</a:t>
            </a:r>
            <a:r>
              <a:rPr lang="en-ID" b="1" dirty="0"/>
              <a:t> </a:t>
            </a:r>
            <a:r>
              <a:rPr lang="en-ID" b="1" dirty="0" err="1"/>
              <a:t>nama</a:t>
            </a:r>
            <a:r>
              <a:rPr lang="en-ID" b="1" dirty="0"/>
              <a:t> yang </a:t>
            </a:r>
            <a:r>
              <a:rPr lang="en-ID" b="1" dirty="0" err="1"/>
              <a:t>bermakna</a:t>
            </a:r>
            <a:r>
              <a:rPr lang="en-ID" dirty="0"/>
              <a:t> pada data/</a:t>
            </a:r>
            <a:r>
              <a:rPr lang="en-ID" dirty="0" err="1"/>
              <a:t>elemen</a:t>
            </a:r>
            <a:r>
              <a:rPr lang="en-ID" dirty="0"/>
              <a:t> program.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Nama yang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Buruk</a:t>
            </a:r>
            <a:r>
              <a:rPr lang="en-ID" dirty="0"/>
              <a:t>: x1, x2, x3 (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jelas</a:t>
            </a:r>
            <a:r>
              <a:rPr lang="en-ID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Baik</a:t>
            </a:r>
            <a:r>
              <a:rPr lang="en-ID" dirty="0"/>
              <a:t>: </a:t>
            </a:r>
            <a:r>
              <a:rPr lang="en-ID" dirty="0" err="1"/>
              <a:t>studentCount</a:t>
            </a:r>
            <a:r>
              <a:rPr lang="en-ID" dirty="0"/>
              <a:t>, </a:t>
            </a:r>
            <a:r>
              <a:rPr lang="en-ID" dirty="0" err="1"/>
              <a:t>averageScore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Compiler </a:t>
            </a:r>
            <a:r>
              <a:rPr lang="en-ID" dirty="0" err="1"/>
              <a:t>akan</a:t>
            </a:r>
            <a:r>
              <a:rPr lang="en-ID" dirty="0"/>
              <a:t> error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aturan</a:t>
            </a:r>
            <a:r>
              <a:rPr lang="en-ID" dirty="0"/>
              <a:t> identifier </a:t>
            </a:r>
            <a:r>
              <a:rPr lang="en-ID" dirty="0" err="1"/>
              <a:t>dilanggar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b="1" dirty="0"/>
              <a:t>Valid identifiers:</a:t>
            </a:r>
            <a:endParaRPr lang="en-ID" dirty="0"/>
          </a:p>
          <a:p>
            <a:pPr rtl="0"/>
            <a:r>
              <a:rPr lang="en-ID" dirty="0"/>
              <a:t>name x1 _total cubic() </a:t>
            </a:r>
          </a:p>
          <a:p>
            <a:r>
              <a:rPr lang="en-ID" b="1" dirty="0"/>
              <a:t>Invalid identifiers:</a:t>
            </a:r>
            <a:endParaRPr lang="en-ID" dirty="0"/>
          </a:p>
          <a:p>
            <a:pPr rtl="0"/>
            <a:r>
              <a:rPr lang="en-ID" dirty="0"/>
              <a:t>1time //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boleh</a:t>
            </a:r>
            <a:r>
              <a:rPr lang="en-ID" dirty="0"/>
              <a:t> </a:t>
            </a:r>
            <a:r>
              <a:rPr lang="en-ID" dirty="0" err="1"/>
              <a:t>diawali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 int // keyword C </a:t>
            </a:r>
          </a:p>
          <a:p>
            <a:r>
              <a:rPr lang="en-ID" b="1" dirty="0" err="1"/>
              <a:t>Versi</a:t>
            </a:r>
            <a:r>
              <a:rPr lang="en-ID" b="1" dirty="0"/>
              <a:t> C:</a:t>
            </a:r>
            <a:endParaRPr lang="en-ID" dirty="0"/>
          </a:p>
          <a:p>
            <a:pPr rtl="0"/>
            <a:r>
              <a:rPr lang="en-ID" dirty="0"/>
              <a:t>int </a:t>
            </a:r>
            <a:r>
              <a:rPr lang="en-ID" dirty="0" err="1"/>
              <a:t>studentCount</a:t>
            </a:r>
            <a:r>
              <a:rPr lang="en-ID" dirty="0"/>
              <a:t> = 50; float </a:t>
            </a:r>
            <a:r>
              <a:rPr lang="en-ID" dirty="0" err="1"/>
              <a:t>averageScore</a:t>
            </a:r>
            <a:r>
              <a:rPr lang="en-ID" dirty="0"/>
              <a:t>;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Ingatkan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pakai</a:t>
            </a:r>
            <a:r>
              <a:rPr lang="en-ID" b="1" dirty="0"/>
              <a:t> </a:t>
            </a:r>
            <a:r>
              <a:rPr lang="en-ID" b="1" dirty="0" err="1"/>
              <a:t>nama</a:t>
            </a:r>
            <a:r>
              <a:rPr lang="en-ID" b="1" dirty="0"/>
              <a:t> </a:t>
            </a:r>
            <a:r>
              <a:rPr lang="en-ID" b="1" dirty="0" err="1"/>
              <a:t>bermakna</a:t>
            </a:r>
            <a:r>
              <a:rPr lang="en-ID" dirty="0"/>
              <a:t> → </a:t>
            </a:r>
            <a:r>
              <a:rPr lang="en-ID" dirty="0" err="1"/>
              <a:t>jangan</a:t>
            </a:r>
            <a:r>
              <a:rPr lang="en-ID" dirty="0"/>
              <a:t> </a:t>
            </a:r>
            <a:r>
              <a:rPr lang="en-ID" dirty="0" err="1"/>
              <a:t>terlalu</a:t>
            </a:r>
            <a:r>
              <a:rPr lang="en-ID" dirty="0"/>
              <a:t> </a:t>
            </a:r>
            <a:r>
              <a:rPr lang="en-ID" dirty="0" err="1"/>
              <a:t>singkat</a:t>
            </a:r>
            <a:r>
              <a:rPr lang="en-ID" dirty="0"/>
              <a:t>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bikin</a:t>
            </a:r>
            <a:r>
              <a:rPr lang="en-ID" dirty="0"/>
              <a:t> </a:t>
            </a:r>
            <a:r>
              <a:rPr lang="en-ID" dirty="0" err="1"/>
              <a:t>bingung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analogi</a:t>
            </a:r>
            <a:r>
              <a:rPr lang="en-ID" dirty="0"/>
              <a:t>: identifier = </a:t>
            </a:r>
            <a:r>
              <a:rPr lang="en-ID" b="1" dirty="0"/>
              <a:t>label </a:t>
            </a:r>
            <a:r>
              <a:rPr lang="en-ID" b="1" dirty="0" err="1"/>
              <a:t>kotak</a:t>
            </a:r>
            <a:r>
              <a:rPr lang="en-ID" dirty="0"/>
              <a:t> → 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kotak</a:t>
            </a:r>
            <a:r>
              <a:rPr lang="en-ID" dirty="0"/>
              <a:t> </a:t>
            </a:r>
            <a:r>
              <a:rPr lang="en-ID" dirty="0" err="1"/>
              <a:t>dilabeli</a:t>
            </a:r>
            <a:r>
              <a:rPr lang="en-ID" dirty="0"/>
              <a:t> x1, x2, </a:t>
            </a:r>
            <a:r>
              <a:rPr lang="en-ID" dirty="0" err="1"/>
              <a:t>susah</a:t>
            </a:r>
            <a:r>
              <a:rPr lang="en-ID" dirty="0"/>
              <a:t> </a:t>
            </a:r>
            <a:r>
              <a:rPr lang="en-ID" dirty="0" err="1"/>
              <a:t>tahu</a:t>
            </a:r>
            <a:r>
              <a:rPr lang="en-ID" dirty="0"/>
              <a:t> </a:t>
            </a:r>
            <a:r>
              <a:rPr lang="en-ID" dirty="0" err="1"/>
              <a:t>isinya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Buatlah</a:t>
            </a:r>
            <a:r>
              <a:rPr lang="en-ID" dirty="0"/>
              <a:t> 3 </a:t>
            </a:r>
            <a:r>
              <a:rPr lang="en-ID" dirty="0" err="1"/>
              <a:t>contoh</a:t>
            </a:r>
            <a:r>
              <a:rPr lang="en-ID" dirty="0"/>
              <a:t> identifier valid dan 2 </a:t>
            </a:r>
            <a:r>
              <a:rPr lang="en-ID" dirty="0" err="1"/>
              <a:t>contoh</a:t>
            </a:r>
            <a:r>
              <a:rPr lang="en-ID" dirty="0"/>
              <a:t> identifier </a:t>
            </a:r>
            <a:r>
              <a:rPr lang="en-ID" dirty="0" err="1"/>
              <a:t>tidak</a:t>
            </a:r>
            <a:r>
              <a:rPr lang="en-ID" dirty="0"/>
              <a:t> valid,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jelaskan</a:t>
            </a:r>
            <a:r>
              <a:rPr lang="en-ID" dirty="0"/>
              <a:t> </a:t>
            </a:r>
            <a:r>
              <a:rPr lang="en-ID" dirty="0" err="1"/>
              <a:t>kenapa</a:t>
            </a:r>
            <a:r>
              <a:rPr lang="en-ID" dirty="0"/>
              <a:t>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347124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Keywords</a:t>
            </a:r>
            <a:r>
              <a:rPr lang="en-ID" dirty="0"/>
              <a:t> (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b="1" dirty="0"/>
              <a:t>reserved words</a:t>
            </a:r>
            <a:r>
              <a:rPr lang="en-ID" dirty="0"/>
              <a:t>) = kata </a:t>
            </a:r>
            <a:r>
              <a:rPr lang="en-ID" dirty="0" err="1"/>
              <a:t>khusus</a:t>
            </a:r>
            <a:r>
              <a:rPr lang="en-ID" dirty="0"/>
              <a:t> yang </a:t>
            </a:r>
            <a:r>
              <a:rPr lang="en-ID" dirty="0" err="1"/>
              <a:t>sudah</a:t>
            </a:r>
            <a:r>
              <a:rPr lang="en-ID" dirty="0"/>
              <a:t> </a:t>
            </a:r>
            <a:r>
              <a:rPr lang="en-ID" dirty="0" err="1"/>
              <a:t>dipesan</a:t>
            </a:r>
            <a:r>
              <a:rPr lang="en-ID" dirty="0"/>
              <a:t> oleh </a:t>
            </a:r>
            <a:r>
              <a:rPr lang="en-ID" dirty="0" err="1"/>
              <a:t>bahasa</a:t>
            </a:r>
            <a:r>
              <a:rPr lang="en-ID" dirty="0"/>
              <a:t>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Kata-kata </a:t>
            </a:r>
            <a:r>
              <a:rPr lang="en-ID" dirty="0" err="1"/>
              <a:t>ini</a:t>
            </a:r>
            <a:r>
              <a:rPr lang="en-ID" dirty="0"/>
              <a:t> punya arti </a:t>
            </a:r>
            <a:r>
              <a:rPr lang="en-ID" dirty="0" err="1"/>
              <a:t>tertentu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compiler,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boleh</a:t>
            </a:r>
            <a:r>
              <a:rPr lang="en-ID" b="1" dirty="0"/>
              <a:t> </a:t>
            </a:r>
            <a:r>
              <a:rPr lang="en-ID" b="1" dirty="0" err="1"/>
              <a:t>dipakai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identifier</a:t>
            </a:r>
            <a:r>
              <a:rPr lang="en-ID" dirty="0"/>
              <a:t> (</a:t>
            </a:r>
            <a:r>
              <a:rPr lang="en-ID" dirty="0" err="1"/>
              <a:t>nama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, </a:t>
            </a:r>
            <a:r>
              <a:rPr lang="en-ID" dirty="0" err="1"/>
              <a:t>fungsi</a:t>
            </a:r>
            <a:r>
              <a:rPr lang="en-ID" dirty="0"/>
              <a:t>, </a:t>
            </a:r>
            <a:r>
              <a:rPr lang="en-ID" dirty="0" err="1"/>
              <a:t>dll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Contoh</a:t>
            </a:r>
            <a:r>
              <a:rPr lang="en-ID" dirty="0"/>
              <a:t> keyword di C: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int, float, char, if, else, while, for, return, void, switch, case, break, continue, struct, typedef 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Keyword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fondasi</a:t>
            </a:r>
            <a:r>
              <a:rPr lang="en-ID" b="1" dirty="0"/>
              <a:t> </a:t>
            </a:r>
            <a:r>
              <a:rPr lang="en-ID" b="1" dirty="0" err="1"/>
              <a:t>bahasa</a:t>
            </a:r>
            <a:r>
              <a:rPr lang="en-ID" dirty="0"/>
              <a:t> → compiler </a:t>
            </a:r>
            <a:r>
              <a:rPr lang="en-ID" dirty="0" err="1"/>
              <a:t>tahu</a:t>
            </a:r>
            <a:r>
              <a:rPr lang="en-ID" dirty="0"/>
              <a:t>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menemukannya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Misalnya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int → </a:t>
            </a:r>
            <a:r>
              <a:rPr lang="en-ID" dirty="0" err="1"/>
              <a:t>mendeklarasikan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dirty="0" err="1"/>
              <a:t>bertipe</a:t>
            </a:r>
            <a:r>
              <a:rPr lang="en-ID" dirty="0"/>
              <a:t> integer.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if →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percabangan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while → </a:t>
            </a:r>
            <a:r>
              <a:rPr lang="en-ID" dirty="0" err="1"/>
              <a:t>membuat</a:t>
            </a:r>
            <a:r>
              <a:rPr lang="en-ID" dirty="0"/>
              <a:t> loop.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return → </a:t>
            </a:r>
            <a:r>
              <a:rPr lang="en-ID" dirty="0" err="1"/>
              <a:t>keluar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Semua</a:t>
            </a:r>
            <a:r>
              <a:rPr lang="en-ID" dirty="0"/>
              <a:t> keyword </a:t>
            </a:r>
            <a:r>
              <a:rPr lang="en-ID" dirty="0" err="1"/>
              <a:t>ditulis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huruf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 (case-sensitive).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dirty="0"/>
              <a:t>Program </a:t>
            </a:r>
            <a:r>
              <a:rPr lang="en-ID" dirty="0" err="1"/>
              <a:t>kecil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keyword:</a:t>
            </a:r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int main() { // int, main = keyword int age = 20; // int = keyword if (age &gt;= 18) { // if = keyword </a:t>
            </a:r>
            <a:r>
              <a:rPr lang="en-ID" dirty="0" err="1"/>
              <a:t>printf</a:t>
            </a:r>
            <a:r>
              <a:rPr lang="en-ID" dirty="0"/>
              <a:t>("Adult\n"); } else { // else = keyword </a:t>
            </a:r>
            <a:r>
              <a:rPr lang="en-ID" dirty="0" err="1"/>
              <a:t>printf</a:t>
            </a:r>
            <a:r>
              <a:rPr lang="en-ID" dirty="0"/>
              <a:t>("Minor\n"); } return 0; // return = keyword } </a:t>
            </a:r>
          </a:p>
          <a:p>
            <a:r>
              <a:rPr lang="en-ID" dirty="0"/>
              <a:t>👉 </a:t>
            </a:r>
            <a:r>
              <a:rPr lang="en-ID" dirty="0" err="1"/>
              <a:t>Semua</a:t>
            </a:r>
            <a:r>
              <a:rPr lang="en-ID" dirty="0"/>
              <a:t> kata </a:t>
            </a:r>
            <a:r>
              <a:rPr lang="en-ID" dirty="0" err="1"/>
              <a:t>tebal</a:t>
            </a:r>
            <a:r>
              <a:rPr lang="en-ID" dirty="0"/>
              <a:t> (int, if, else, return)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/>
              <a:t>keyword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: </a:t>
            </a:r>
            <a:r>
              <a:rPr lang="en-ID" b="1" dirty="0"/>
              <a:t>keyword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bisa</a:t>
            </a:r>
            <a:r>
              <a:rPr lang="en-ID" b="1" dirty="0"/>
              <a:t> </a:t>
            </a:r>
            <a:r>
              <a:rPr lang="en-ID" b="1" dirty="0" err="1"/>
              <a:t>dijadikan</a:t>
            </a:r>
            <a:r>
              <a:rPr lang="en-ID" b="1" dirty="0"/>
              <a:t> </a:t>
            </a:r>
            <a:r>
              <a:rPr lang="en-ID" b="1" dirty="0" err="1"/>
              <a:t>nama</a:t>
            </a:r>
            <a:r>
              <a:rPr lang="en-ID" b="1" dirty="0"/>
              <a:t> </a:t>
            </a:r>
            <a:r>
              <a:rPr lang="en-ID" b="1" dirty="0" err="1"/>
              <a:t>variabel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❌ int int = 5; → error.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buat </a:t>
            </a:r>
            <a:r>
              <a:rPr lang="en-ID" dirty="0" err="1"/>
              <a:t>kuis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Apakah</a:t>
            </a:r>
            <a:r>
              <a:rPr lang="en-ID" dirty="0"/>
              <a:t> main keyword?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 keyword?”</a:t>
            </a:r>
            <a:br>
              <a:rPr lang="en-ID" dirty="0"/>
            </a:br>
            <a:r>
              <a:rPr lang="en-ID" dirty="0" err="1"/>
              <a:t>Jawabannya</a:t>
            </a:r>
            <a:r>
              <a:rPr lang="en-ID" dirty="0"/>
              <a:t>: main </a:t>
            </a:r>
            <a:r>
              <a:rPr lang="en-ID" b="1" dirty="0" err="1"/>
              <a:t>bukan</a:t>
            </a:r>
            <a:r>
              <a:rPr lang="en-ID" b="1" dirty="0"/>
              <a:t> keyword</a:t>
            </a:r>
            <a:r>
              <a:rPr lang="en-ID" dirty="0"/>
              <a:t>, </a:t>
            </a:r>
            <a:r>
              <a:rPr lang="en-ID" dirty="0" err="1"/>
              <a:t>printf</a:t>
            </a:r>
            <a:r>
              <a:rPr lang="en-ID" dirty="0"/>
              <a:t> juga </a:t>
            </a:r>
            <a:r>
              <a:rPr lang="en-ID" dirty="0" err="1"/>
              <a:t>bukan</a:t>
            </a:r>
            <a:r>
              <a:rPr lang="en-ID" dirty="0"/>
              <a:t> → main </a:t>
            </a:r>
            <a:r>
              <a:rPr lang="en-ID" dirty="0" err="1"/>
              <a:t>hanyalah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, </a:t>
            </a:r>
            <a:r>
              <a:rPr lang="en-ID" dirty="0" err="1"/>
              <a:t>printf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&lt;</a:t>
            </a:r>
            <a:r>
              <a:rPr lang="en-ID" dirty="0" err="1"/>
              <a:t>stdio.h</a:t>
            </a:r>
            <a:r>
              <a:rPr lang="en-ID" dirty="0"/>
              <a:t>&gt;.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lihat</a:t>
            </a:r>
            <a:r>
              <a:rPr lang="en-ID" dirty="0"/>
              <a:t> daftar </a:t>
            </a:r>
            <a:r>
              <a:rPr lang="en-ID" dirty="0" err="1"/>
              <a:t>lengkap</a:t>
            </a:r>
            <a:r>
              <a:rPr lang="en-ID" dirty="0"/>
              <a:t> keyword C (32 kata di ANSI C).</a:t>
            </a:r>
          </a:p>
        </p:txBody>
      </p:sp>
    </p:spTree>
    <p:extLst>
      <p:ext uri="{BB962C8B-B14F-4D97-AF65-F5344CB8AC3E}">
        <p14:creationId xmlns:p14="http://schemas.microsoft.com/office/powerpoint/2010/main" val="1345393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math.h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header file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b="1" dirty="0"/>
              <a:t>C Standard Library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Isinya</a:t>
            </a:r>
            <a:r>
              <a:rPr lang="en-ID" dirty="0"/>
              <a:t>: </a:t>
            </a:r>
            <a:r>
              <a:rPr lang="en-ID" dirty="0" err="1"/>
              <a:t>deklarasi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matematika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hal-hal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kuadrat</a:t>
            </a:r>
            <a:r>
              <a:rPr lang="en-ID" dirty="0"/>
              <a:t>, </a:t>
            </a:r>
            <a:r>
              <a:rPr lang="en-ID" dirty="0" err="1"/>
              <a:t>pangkat</a:t>
            </a:r>
            <a:r>
              <a:rPr lang="en-ID" dirty="0"/>
              <a:t>, </a:t>
            </a:r>
            <a:r>
              <a:rPr lang="en-ID" dirty="0" err="1"/>
              <a:t>trigonometri</a:t>
            </a:r>
            <a:r>
              <a:rPr lang="en-ID" dirty="0"/>
              <a:t>, </a:t>
            </a:r>
            <a:r>
              <a:rPr lang="en-ID" dirty="0" err="1"/>
              <a:t>logaritma</a:t>
            </a:r>
            <a:r>
              <a:rPr lang="en-ID" dirty="0"/>
              <a:t>, </a:t>
            </a:r>
            <a:r>
              <a:rPr lang="en-ID" dirty="0" err="1"/>
              <a:t>dll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Fungsi</a:t>
            </a:r>
            <a:r>
              <a:rPr lang="en-ID" dirty="0"/>
              <a:t> di </a:t>
            </a:r>
            <a:r>
              <a:rPr lang="en-ID" dirty="0" err="1"/>
              <a:t>math.h</a:t>
            </a:r>
            <a:r>
              <a:rPr lang="en-ID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otomatis</a:t>
            </a:r>
            <a:r>
              <a:rPr lang="en-ID" b="1" dirty="0"/>
              <a:t> </a:t>
            </a:r>
            <a:r>
              <a:rPr lang="en-ID" b="1" dirty="0" err="1"/>
              <a:t>tersedia</a:t>
            </a:r>
            <a:r>
              <a:rPr lang="en-ID" dirty="0"/>
              <a:t>,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ditambahkan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ID" dirty="0"/>
              <a:t>#include &lt;</a:t>
            </a:r>
            <a:r>
              <a:rPr lang="en-ID" dirty="0" err="1"/>
              <a:t>math.h</a:t>
            </a:r>
            <a:r>
              <a:rPr lang="en-ID" dirty="0"/>
              <a:t>&gt;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populer</a:t>
            </a:r>
            <a:r>
              <a:rPr lang="en-ID" dirty="0"/>
              <a:t> di </a:t>
            </a:r>
            <a:r>
              <a:rPr lang="en-ID" dirty="0" err="1"/>
              <a:t>math.h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sqrt(x) → </a:t>
            </a:r>
            <a:r>
              <a:rPr lang="en-ID" dirty="0" err="1"/>
              <a:t>akar</a:t>
            </a:r>
            <a:r>
              <a:rPr lang="en-ID" dirty="0"/>
              <a:t> </a:t>
            </a:r>
            <a:r>
              <a:rPr lang="en-ID" dirty="0" err="1"/>
              <a:t>kuadrat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pow(x, y) → x </a:t>
            </a:r>
            <a:r>
              <a:rPr lang="en-ID" dirty="0" err="1"/>
              <a:t>pangkat</a:t>
            </a:r>
            <a:r>
              <a:rPr lang="en-ID" dirty="0"/>
              <a:t> 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sin(x), cos(x), tan(x) →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trigonometri</a:t>
            </a:r>
            <a:r>
              <a:rPr lang="en-ID" dirty="0"/>
              <a:t> (</a:t>
            </a:r>
            <a:r>
              <a:rPr lang="en-ID" dirty="0" err="1"/>
              <a:t>argumen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radian)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log(x) → </a:t>
            </a:r>
            <a:r>
              <a:rPr lang="en-ID" dirty="0" err="1"/>
              <a:t>logaritma</a:t>
            </a:r>
            <a:r>
              <a:rPr lang="en-ID" dirty="0"/>
              <a:t> natural (basis 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log10(x) → </a:t>
            </a:r>
            <a:r>
              <a:rPr lang="en-ID" dirty="0" err="1"/>
              <a:t>logaritma</a:t>
            </a:r>
            <a:r>
              <a:rPr lang="en-ID" dirty="0"/>
              <a:t> basis 10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fabs(x) →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absolut</a:t>
            </a:r>
            <a:r>
              <a:rPr lang="en-ID" dirty="0"/>
              <a:t> (floating point)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Hasil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math.h</a:t>
            </a:r>
            <a:r>
              <a:rPr lang="en-ID" dirty="0"/>
              <a:t> </a:t>
            </a:r>
            <a:r>
              <a:rPr lang="en-ID" dirty="0" err="1"/>
              <a:t>biasanya</a:t>
            </a:r>
            <a:r>
              <a:rPr lang="en-ID" dirty="0"/>
              <a:t> </a:t>
            </a:r>
            <a:r>
              <a:rPr lang="en-ID" dirty="0" err="1"/>
              <a:t>bertipe</a:t>
            </a:r>
            <a:r>
              <a:rPr lang="en-ID" dirty="0"/>
              <a:t> </a:t>
            </a:r>
            <a:r>
              <a:rPr lang="en-ID" b="1" dirty="0"/>
              <a:t>double</a:t>
            </a:r>
            <a:r>
              <a:rPr lang="en-ID" dirty="0"/>
              <a:t>, </a:t>
            </a:r>
            <a:r>
              <a:rPr lang="en-ID" dirty="0" err="1"/>
              <a:t>jadi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butuh</a:t>
            </a:r>
            <a:r>
              <a:rPr lang="en-ID" dirty="0"/>
              <a:t> %f </a:t>
            </a:r>
            <a:r>
              <a:rPr lang="en-ID" dirty="0" err="1"/>
              <a:t>atau</a:t>
            </a:r>
            <a:r>
              <a:rPr lang="en-ID" dirty="0"/>
              <a:t> %</a:t>
            </a:r>
            <a:r>
              <a:rPr lang="en-ID" dirty="0" err="1"/>
              <a:t>lf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mencetak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#include &lt;</a:t>
            </a:r>
            <a:r>
              <a:rPr lang="en-ID" dirty="0" err="1"/>
              <a:t>math.h</a:t>
            </a:r>
            <a:r>
              <a:rPr lang="en-ID" dirty="0"/>
              <a:t>&gt; int main() { double a = 16.0, b = 2.0; </a:t>
            </a:r>
            <a:r>
              <a:rPr lang="en-ID" dirty="0" err="1"/>
              <a:t>printf</a:t>
            </a:r>
            <a:r>
              <a:rPr lang="en-ID" dirty="0"/>
              <a:t>("sqrt(16) = %.2f\n", sqrt(a)); </a:t>
            </a:r>
            <a:r>
              <a:rPr lang="en-ID" dirty="0" err="1"/>
              <a:t>printf</a:t>
            </a:r>
            <a:r>
              <a:rPr lang="en-ID" dirty="0"/>
              <a:t>("pow(2, 3) = %.2f\n", pow(b, 3)); </a:t>
            </a:r>
            <a:r>
              <a:rPr lang="en-ID" dirty="0" err="1"/>
              <a:t>printf</a:t>
            </a:r>
            <a:r>
              <a:rPr lang="en-ID" dirty="0"/>
              <a:t>("sin(90 </a:t>
            </a:r>
            <a:r>
              <a:rPr lang="en-ID" dirty="0" err="1"/>
              <a:t>deg</a:t>
            </a:r>
            <a:r>
              <a:rPr lang="en-ID" dirty="0"/>
              <a:t>) = %.2f\n", sin(90 * M_PI / 180)); return 0; } </a:t>
            </a:r>
          </a:p>
          <a:p>
            <a:r>
              <a:rPr lang="en-ID" dirty="0"/>
              <a:t>👉 Output:</a:t>
            </a:r>
          </a:p>
          <a:p>
            <a:pPr rtl="0"/>
            <a:r>
              <a:rPr lang="en-ID" dirty="0"/>
              <a:t>sqrt(16) = 4.00 pow(2, 3) = 8.00 sin(90 </a:t>
            </a:r>
            <a:r>
              <a:rPr lang="en-ID" dirty="0" err="1"/>
              <a:t>deg</a:t>
            </a:r>
            <a:r>
              <a:rPr lang="en-ID" dirty="0"/>
              <a:t>) = 1.00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Ingatkan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sudut</a:t>
            </a:r>
            <a:r>
              <a:rPr lang="en-ID" dirty="0"/>
              <a:t> di sin(), cos(), tan()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b="1" dirty="0"/>
              <a:t>radian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derajat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180° = </a:t>
            </a:r>
            <a:r>
              <a:rPr lang="el-GR" dirty="0"/>
              <a:t>π </a:t>
            </a:r>
            <a:r>
              <a:rPr lang="en-ID" dirty="0"/>
              <a:t>radian.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math.h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mudah</a:t>
            </a:r>
            <a:r>
              <a:rPr lang="en-ID" dirty="0"/>
              <a:t> →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sin, cos, </a:t>
            </a:r>
            <a:r>
              <a:rPr lang="en-ID" dirty="0" err="1"/>
              <a:t>dsb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Latihan </a:t>
            </a:r>
            <a:r>
              <a:rPr lang="en-ID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Tuliskan</a:t>
            </a:r>
            <a:r>
              <a:rPr lang="en-ID" dirty="0"/>
              <a:t> program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lingkaran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rumus</a:t>
            </a:r>
            <a:r>
              <a:rPr lang="en-ID" dirty="0"/>
              <a:t> </a:t>
            </a:r>
            <a:r>
              <a:rPr lang="el-GR" dirty="0"/>
              <a:t>π * </a:t>
            </a:r>
            <a:r>
              <a:rPr lang="en-ID" dirty="0"/>
              <a:t>r^2 </a:t>
            </a:r>
            <a:r>
              <a:rPr lang="en-ID" dirty="0" err="1"/>
              <a:t>menggunakan</a:t>
            </a:r>
            <a:r>
              <a:rPr lang="en-ID" dirty="0"/>
              <a:t> pow()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math.h</a:t>
            </a:r>
            <a:r>
              <a:rPr lang="en-ID" dirty="0"/>
              <a:t>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566127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stdlib.h</a:t>
            </a:r>
            <a:r>
              <a:rPr lang="en-ID" dirty="0"/>
              <a:t> = </a:t>
            </a:r>
            <a:r>
              <a:rPr lang="en-ID" i="1" dirty="0"/>
              <a:t>Standard Library for General Utilities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Berisi</a:t>
            </a:r>
            <a:r>
              <a:rPr lang="en-ID" dirty="0"/>
              <a:t> </a:t>
            </a:r>
            <a:r>
              <a:rPr lang="en-ID" dirty="0" err="1"/>
              <a:t>fungsi-fungsi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yang </a:t>
            </a:r>
            <a:r>
              <a:rPr lang="en-ID" dirty="0" err="1"/>
              <a:t>mendukung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Memory allocation</a:t>
            </a:r>
            <a:r>
              <a:rPr lang="en-ID" dirty="0"/>
              <a:t> → malloc(), </a:t>
            </a:r>
            <a:r>
              <a:rPr lang="en-ID" dirty="0" err="1"/>
              <a:t>calloc</a:t>
            </a:r>
            <a:r>
              <a:rPr lang="en-ID" dirty="0"/>
              <a:t>(), </a:t>
            </a:r>
            <a:r>
              <a:rPr lang="en-ID" dirty="0" err="1"/>
              <a:t>realloc</a:t>
            </a:r>
            <a:r>
              <a:rPr lang="en-ID" dirty="0"/>
              <a:t>(), free().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Process control</a:t>
            </a:r>
            <a:r>
              <a:rPr lang="en-ID" dirty="0"/>
              <a:t> → exit(), system().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Konversi</a:t>
            </a:r>
            <a:r>
              <a:rPr lang="en-ID" b="1" dirty="0"/>
              <a:t> string ↔ </a:t>
            </a:r>
            <a:r>
              <a:rPr lang="en-ID" b="1" dirty="0" err="1"/>
              <a:t>angka</a:t>
            </a:r>
            <a:r>
              <a:rPr lang="en-ID" dirty="0"/>
              <a:t> → </a:t>
            </a:r>
            <a:r>
              <a:rPr lang="en-ID" dirty="0" err="1"/>
              <a:t>atoi</a:t>
            </a:r>
            <a:r>
              <a:rPr lang="en-ID" dirty="0"/>
              <a:t>() (string → int), </a:t>
            </a:r>
            <a:r>
              <a:rPr lang="en-ID" dirty="0" err="1"/>
              <a:t>atof</a:t>
            </a:r>
            <a:r>
              <a:rPr lang="en-ID" dirty="0"/>
              <a:t>() (string → double), </a:t>
            </a:r>
            <a:r>
              <a:rPr lang="en-ID" dirty="0" err="1"/>
              <a:t>itoa</a:t>
            </a:r>
            <a:r>
              <a:rPr lang="en-ID" dirty="0"/>
              <a:t>() (int → string,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compiler).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Random number generation</a:t>
            </a:r>
            <a:r>
              <a:rPr lang="en-ID" dirty="0"/>
              <a:t> → rand(), </a:t>
            </a:r>
            <a:r>
              <a:rPr lang="en-ID" dirty="0" err="1"/>
              <a:t>srand</a:t>
            </a:r>
            <a:r>
              <a:rPr lang="en-ID" dirty="0"/>
              <a:t>().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stdlib.h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bersama</a:t>
            </a:r>
            <a:r>
              <a:rPr lang="en-ID" dirty="0"/>
              <a:t> </a:t>
            </a:r>
            <a:r>
              <a:rPr lang="en-ID" dirty="0" err="1"/>
              <a:t>stdio.h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Memory allocation</a:t>
            </a:r>
            <a:r>
              <a:rPr lang="en-ID" dirty="0"/>
              <a:t> →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bekerja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data </a:t>
            </a:r>
            <a:r>
              <a:rPr lang="en-ID" dirty="0" err="1"/>
              <a:t>dinamis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array yang </a:t>
            </a:r>
            <a:r>
              <a:rPr lang="en-ID" dirty="0" err="1"/>
              <a:t>ukurannya</a:t>
            </a:r>
            <a:r>
              <a:rPr lang="en-ID" dirty="0"/>
              <a:t> </a:t>
            </a:r>
            <a:r>
              <a:rPr lang="en-ID" dirty="0" err="1"/>
              <a:t>ditentukan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runtime).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Process control</a:t>
            </a:r>
            <a:r>
              <a:rPr lang="en-ID" dirty="0"/>
              <a:t> → exit(0)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keluar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program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sukses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Konversi</a:t>
            </a:r>
            <a:r>
              <a:rPr lang="en-ID" dirty="0"/>
              <a:t> → sangat </a:t>
            </a:r>
            <a:r>
              <a:rPr lang="en-ID" dirty="0" err="1"/>
              <a:t>berguna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input </a:t>
            </a:r>
            <a:r>
              <a:rPr lang="en-ID" dirty="0" err="1"/>
              <a:t>dibaca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string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diubah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Random number</a:t>
            </a:r>
            <a:r>
              <a:rPr lang="en-ID" dirty="0"/>
              <a:t> → </a:t>
            </a:r>
            <a:r>
              <a:rPr lang="en-ID" dirty="0" err="1"/>
              <a:t>dipakai</a:t>
            </a:r>
            <a:r>
              <a:rPr lang="en-ID" dirty="0"/>
              <a:t> di game, </a:t>
            </a:r>
            <a:r>
              <a:rPr lang="en-ID" dirty="0" err="1"/>
              <a:t>simulasi</a:t>
            </a:r>
            <a:r>
              <a:rPr lang="en-ID" dirty="0"/>
              <a:t>, sampling data, </a:t>
            </a:r>
            <a:r>
              <a:rPr lang="en-ID" dirty="0" err="1"/>
              <a:t>dll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r>
              <a:rPr lang="en-ID" b="1" dirty="0"/>
              <a:t>Random number </a:t>
            </a:r>
            <a:r>
              <a:rPr lang="en-ID" b="1" dirty="0" err="1"/>
              <a:t>dengan</a:t>
            </a:r>
            <a:r>
              <a:rPr lang="en-ID" b="1" dirty="0"/>
              <a:t> rand():</a:t>
            </a:r>
            <a:endParaRPr lang="en-ID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#include &lt;</a:t>
            </a:r>
            <a:r>
              <a:rPr lang="en-ID" dirty="0" err="1"/>
              <a:t>stdlib.h</a:t>
            </a:r>
            <a:r>
              <a:rPr lang="en-ID" dirty="0"/>
              <a:t>&gt; #include &lt;</a:t>
            </a:r>
            <a:r>
              <a:rPr lang="en-ID" dirty="0" err="1"/>
              <a:t>time.h</a:t>
            </a:r>
            <a:r>
              <a:rPr lang="en-ID" dirty="0"/>
              <a:t>&gt; int main() { </a:t>
            </a:r>
            <a:r>
              <a:rPr lang="en-ID" dirty="0" err="1"/>
              <a:t>srand</a:t>
            </a:r>
            <a:r>
              <a:rPr lang="en-ID" dirty="0"/>
              <a:t>(time(0)); // seed random agar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tiap</a:t>
            </a:r>
            <a:r>
              <a:rPr lang="en-ID" dirty="0"/>
              <a:t> run int r = rand() % 100; // random 0–99 </a:t>
            </a:r>
            <a:r>
              <a:rPr lang="en-ID" dirty="0" err="1"/>
              <a:t>printf</a:t>
            </a:r>
            <a:r>
              <a:rPr lang="en-ID" dirty="0"/>
              <a:t>("Random number: %d\n", r); return 0; } </a:t>
            </a:r>
          </a:p>
          <a:p>
            <a:r>
              <a:rPr lang="en-ID" b="1" dirty="0" err="1"/>
              <a:t>Konversi</a:t>
            </a:r>
            <a:r>
              <a:rPr lang="en-ID" b="1" dirty="0"/>
              <a:t> string </a:t>
            </a:r>
            <a:r>
              <a:rPr lang="en-ID" b="1" dirty="0" err="1"/>
              <a:t>ke</a:t>
            </a:r>
            <a:r>
              <a:rPr lang="en-ID" b="1" dirty="0"/>
              <a:t> </a:t>
            </a:r>
            <a:r>
              <a:rPr lang="en-ID" b="1" dirty="0" err="1"/>
              <a:t>angka</a:t>
            </a:r>
            <a:r>
              <a:rPr lang="en-ID" b="1" dirty="0"/>
              <a:t>:</a:t>
            </a:r>
            <a:endParaRPr lang="en-ID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#include &lt;</a:t>
            </a:r>
            <a:r>
              <a:rPr lang="en-ID" dirty="0" err="1"/>
              <a:t>stdlib.h</a:t>
            </a:r>
            <a:r>
              <a:rPr lang="en-ID" dirty="0"/>
              <a:t>&gt; int main() { char str[] = "1234"; int </a:t>
            </a:r>
            <a:r>
              <a:rPr lang="en-ID" dirty="0" err="1"/>
              <a:t>num</a:t>
            </a:r>
            <a:r>
              <a:rPr lang="en-ID" dirty="0"/>
              <a:t> = </a:t>
            </a:r>
            <a:r>
              <a:rPr lang="en-ID" dirty="0" err="1"/>
              <a:t>atoi</a:t>
            </a:r>
            <a:r>
              <a:rPr lang="en-ID" dirty="0"/>
              <a:t>(str); // "1234" </a:t>
            </a:r>
            <a:r>
              <a:rPr lang="en-ID" dirty="0" err="1"/>
              <a:t>jadi</a:t>
            </a:r>
            <a:r>
              <a:rPr lang="en-ID" dirty="0"/>
              <a:t> 1234 </a:t>
            </a:r>
            <a:r>
              <a:rPr lang="en-ID" dirty="0" err="1"/>
              <a:t>printf</a:t>
            </a:r>
            <a:r>
              <a:rPr lang="en-ID" dirty="0"/>
              <a:t>("Number = %d\n", </a:t>
            </a:r>
            <a:r>
              <a:rPr lang="en-ID" dirty="0" err="1"/>
              <a:t>num</a:t>
            </a:r>
            <a:r>
              <a:rPr lang="en-ID" dirty="0"/>
              <a:t>); return 0; }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stdlib.h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program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fleksibel</a:t>
            </a:r>
            <a:r>
              <a:rPr lang="en-ID" dirty="0"/>
              <a:t>: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alokasi</a:t>
            </a:r>
            <a:r>
              <a:rPr lang="en-ID" dirty="0"/>
              <a:t> </a:t>
            </a:r>
            <a:r>
              <a:rPr lang="en-ID" dirty="0" err="1"/>
              <a:t>memori</a:t>
            </a:r>
            <a:r>
              <a:rPr lang="en-ID" dirty="0"/>
              <a:t> </a:t>
            </a:r>
            <a:r>
              <a:rPr lang="en-ID" dirty="0" err="1"/>
              <a:t>dinamis</a:t>
            </a:r>
            <a:r>
              <a:rPr lang="en-ID" dirty="0"/>
              <a:t>, </a:t>
            </a:r>
            <a:r>
              <a:rPr lang="en-ID" dirty="0" err="1"/>
              <a:t>bikin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acak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tipe</a:t>
            </a:r>
            <a:r>
              <a:rPr lang="en-ID" dirty="0"/>
              <a:t>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eksperimen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Buat program </a:t>
            </a:r>
            <a:r>
              <a:rPr lang="en-ID" dirty="0" err="1"/>
              <a:t>sederhana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simulasi</a:t>
            </a:r>
            <a:r>
              <a:rPr lang="en-ID" b="1" dirty="0"/>
              <a:t> </a:t>
            </a:r>
            <a:r>
              <a:rPr lang="en-ID" b="1" dirty="0" err="1"/>
              <a:t>lempar</a:t>
            </a:r>
            <a:r>
              <a:rPr lang="en-ID" b="1" dirty="0"/>
              <a:t> </a:t>
            </a:r>
            <a:r>
              <a:rPr lang="en-ID" b="1" dirty="0" err="1"/>
              <a:t>dadu</a:t>
            </a:r>
            <a:r>
              <a:rPr lang="en-ID" b="1" dirty="0"/>
              <a:t> (1–6)</a:t>
            </a:r>
            <a:r>
              <a:rPr lang="en-ID" dirty="0"/>
              <a:t> </a:t>
            </a:r>
            <a:r>
              <a:rPr lang="en-ID" dirty="0" err="1"/>
              <a:t>pakai</a:t>
            </a:r>
            <a:r>
              <a:rPr lang="en-ID" dirty="0"/>
              <a:t> rand().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Coba </a:t>
            </a:r>
            <a:r>
              <a:rPr lang="en-ID" dirty="0" err="1"/>
              <a:t>konversi</a:t>
            </a:r>
            <a:r>
              <a:rPr lang="en-ID" dirty="0"/>
              <a:t> input string "99" </a:t>
            </a:r>
            <a:r>
              <a:rPr lang="en-ID" dirty="0" err="1"/>
              <a:t>ke</a:t>
            </a:r>
            <a:r>
              <a:rPr lang="en-ID" dirty="0"/>
              <a:t> integer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atoi</a:t>
            </a:r>
            <a:r>
              <a:rPr lang="en-ID" dirty="0"/>
              <a:t>().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590308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string.h</a:t>
            </a:r>
            <a:r>
              <a:rPr lang="en-ID" dirty="0"/>
              <a:t> = header file C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manipulasi</a:t>
            </a:r>
            <a:r>
              <a:rPr lang="en-ID" b="1" dirty="0"/>
              <a:t> string dan </a:t>
            </a:r>
            <a:r>
              <a:rPr lang="en-ID" b="1" dirty="0" err="1"/>
              <a:t>blok</a:t>
            </a:r>
            <a:r>
              <a:rPr lang="en-ID" b="1" dirty="0"/>
              <a:t> </a:t>
            </a:r>
            <a:r>
              <a:rPr lang="en-ID" b="1" dirty="0" err="1"/>
              <a:t>memori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Fungsi-fungsi</a:t>
            </a:r>
            <a:r>
              <a:rPr lang="en-ID" dirty="0"/>
              <a:t> di </a:t>
            </a:r>
            <a:r>
              <a:rPr lang="en-ID" dirty="0" err="1"/>
              <a:t>dalamnya</a:t>
            </a:r>
            <a:r>
              <a:rPr lang="en-ID" dirty="0"/>
              <a:t> </a:t>
            </a:r>
            <a:r>
              <a:rPr lang="en-ID" dirty="0" err="1"/>
              <a:t>membantu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 string.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Menyalin</a:t>
            </a:r>
            <a:r>
              <a:rPr lang="en-ID" dirty="0"/>
              <a:t> string.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Membandingkan</a:t>
            </a:r>
            <a:r>
              <a:rPr lang="en-ID" dirty="0"/>
              <a:t> string.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Menggabungkan</a:t>
            </a:r>
            <a:r>
              <a:rPr lang="en-ID" dirty="0"/>
              <a:t> string.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Mengatur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</a:t>
            </a:r>
            <a:r>
              <a:rPr lang="en-ID" dirty="0" err="1"/>
              <a:t>memori</a:t>
            </a:r>
            <a:r>
              <a:rPr lang="en-ID" dirty="0"/>
              <a:t> (copy, set, compare).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di </a:t>
            </a:r>
            <a:r>
              <a:rPr lang="en-ID" dirty="0" err="1"/>
              <a:t>string.h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strlen</a:t>
            </a:r>
            <a:r>
              <a:rPr lang="en-ID" dirty="0"/>
              <a:t>(str) → </a:t>
            </a:r>
            <a:r>
              <a:rPr lang="en-ID" dirty="0" err="1"/>
              <a:t>panjang</a:t>
            </a:r>
            <a:r>
              <a:rPr lang="en-ID" dirty="0"/>
              <a:t> string (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termasuk</a:t>
            </a:r>
            <a:r>
              <a:rPr lang="en-ID" dirty="0"/>
              <a:t> \0).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strcpy</a:t>
            </a:r>
            <a:r>
              <a:rPr lang="en-ID" dirty="0"/>
              <a:t>(</a:t>
            </a:r>
            <a:r>
              <a:rPr lang="en-ID" dirty="0" err="1"/>
              <a:t>dest</a:t>
            </a:r>
            <a:r>
              <a:rPr lang="en-ID" dirty="0"/>
              <a:t>, </a:t>
            </a:r>
            <a:r>
              <a:rPr lang="en-ID" dirty="0" err="1"/>
              <a:t>src</a:t>
            </a:r>
            <a:r>
              <a:rPr lang="en-ID" dirty="0"/>
              <a:t>) → </a:t>
            </a:r>
            <a:r>
              <a:rPr lang="en-ID" dirty="0" err="1"/>
              <a:t>menyalin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</a:t>
            </a:r>
            <a:r>
              <a:rPr lang="en-ID" dirty="0" err="1"/>
              <a:t>src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dest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strcat</a:t>
            </a:r>
            <a:r>
              <a:rPr lang="en-ID" dirty="0"/>
              <a:t>(</a:t>
            </a:r>
            <a:r>
              <a:rPr lang="en-ID" dirty="0" err="1"/>
              <a:t>dest</a:t>
            </a:r>
            <a:r>
              <a:rPr lang="en-ID" dirty="0"/>
              <a:t>, </a:t>
            </a:r>
            <a:r>
              <a:rPr lang="en-ID" dirty="0" err="1"/>
              <a:t>src</a:t>
            </a:r>
            <a:r>
              <a:rPr lang="en-ID" dirty="0"/>
              <a:t>) → </a:t>
            </a:r>
            <a:r>
              <a:rPr lang="en-ID" dirty="0" err="1"/>
              <a:t>menambahkan</a:t>
            </a:r>
            <a:r>
              <a:rPr lang="en-ID" dirty="0"/>
              <a:t> </a:t>
            </a:r>
            <a:r>
              <a:rPr lang="en-ID" dirty="0" err="1"/>
              <a:t>src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dest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strcmp</a:t>
            </a:r>
            <a:r>
              <a:rPr lang="en-ID" dirty="0"/>
              <a:t>(str1, str2) → </a:t>
            </a:r>
            <a:r>
              <a:rPr lang="en-ID" dirty="0" err="1"/>
              <a:t>membandingkan</a:t>
            </a:r>
            <a:r>
              <a:rPr lang="en-ID" dirty="0"/>
              <a:t> dua string.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0 →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persis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&lt;0 → str1 &lt; str2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0 → str1 &gt; str2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memcpy</a:t>
            </a:r>
            <a:r>
              <a:rPr lang="en-ID" dirty="0"/>
              <a:t>(</a:t>
            </a:r>
            <a:r>
              <a:rPr lang="en-ID" dirty="0" err="1"/>
              <a:t>dest</a:t>
            </a:r>
            <a:r>
              <a:rPr lang="en-ID" dirty="0"/>
              <a:t>, </a:t>
            </a:r>
            <a:r>
              <a:rPr lang="en-ID" dirty="0" err="1"/>
              <a:t>src</a:t>
            </a:r>
            <a:r>
              <a:rPr lang="en-ID" dirty="0"/>
              <a:t>, n) → </a:t>
            </a:r>
            <a:r>
              <a:rPr lang="en-ID" dirty="0" err="1"/>
              <a:t>menyalin</a:t>
            </a:r>
            <a:r>
              <a:rPr lang="en-ID" dirty="0"/>
              <a:t> n byte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src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dest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memset</a:t>
            </a:r>
            <a:r>
              <a:rPr lang="en-ID" dirty="0"/>
              <a:t>(</a:t>
            </a:r>
            <a:r>
              <a:rPr lang="en-ID" dirty="0" err="1"/>
              <a:t>ptr</a:t>
            </a:r>
            <a:r>
              <a:rPr lang="en-ID" dirty="0"/>
              <a:t>, </a:t>
            </a:r>
            <a:r>
              <a:rPr lang="en-ID" dirty="0" err="1"/>
              <a:t>val</a:t>
            </a:r>
            <a:r>
              <a:rPr lang="en-ID" dirty="0"/>
              <a:t>, n) → </a:t>
            </a:r>
            <a:r>
              <a:rPr lang="en-ID" dirty="0" err="1"/>
              <a:t>mengisi</a:t>
            </a:r>
            <a:r>
              <a:rPr lang="en-ID" dirty="0"/>
              <a:t> n byte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#include &lt;</a:t>
            </a:r>
            <a:r>
              <a:rPr lang="en-ID" dirty="0" err="1"/>
              <a:t>string.h</a:t>
            </a:r>
            <a:r>
              <a:rPr lang="en-ID" dirty="0"/>
              <a:t>&gt; int main() { char name1[20] = "BINUS"; char name2[20]; </a:t>
            </a:r>
            <a:r>
              <a:rPr lang="en-ID" dirty="0" err="1"/>
              <a:t>strcpy</a:t>
            </a:r>
            <a:r>
              <a:rPr lang="en-ID" dirty="0"/>
              <a:t>(name2, name1); // copy </a:t>
            </a:r>
            <a:r>
              <a:rPr lang="en-ID" dirty="0" err="1"/>
              <a:t>printf</a:t>
            </a:r>
            <a:r>
              <a:rPr lang="en-ID" dirty="0"/>
              <a:t>("Copied string: %s\n", name2); </a:t>
            </a:r>
            <a:r>
              <a:rPr lang="en-ID" dirty="0" err="1"/>
              <a:t>strcat</a:t>
            </a:r>
            <a:r>
              <a:rPr lang="en-ID" dirty="0"/>
              <a:t>(name1, " University"); // </a:t>
            </a:r>
            <a:r>
              <a:rPr lang="en-ID" dirty="0" err="1"/>
              <a:t>concat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("Concatenated: %s\n", name1); </a:t>
            </a:r>
            <a:r>
              <a:rPr lang="en-ID" dirty="0" err="1"/>
              <a:t>printf</a:t>
            </a:r>
            <a:r>
              <a:rPr lang="en-ID" dirty="0"/>
              <a:t>("Length: %</a:t>
            </a:r>
            <a:r>
              <a:rPr lang="en-ID" dirty="0" err="1"/>
              <a:t>lu</a:t>
            </a:r>
            <a:r>
              <a:rPr lang="en-ID" dirty="0"/>
              <a:t>\n", </a:t>
            </a:r>
            <a:r>
              <a:rPr lang="en-ID" dirty="0" err="1"/>
              <a:t>strlen</a:t>
            </a:r>
            <a:r>
              <a:rPr lang="en-ID" dirty="0"/>
              <a:t>(name1)); // length if (</a:t>
            </a:r>
            <a:r>
              <a:rPr lang="en-ID" dirty="0" err="1"/>
              <a:t>strcmp</a:t>
            </a:r>
            <a:r>
              <a:rPr lang="en-ID" dirty="0"/>
              <a:t>(name1, name2) == 0) </a:t>
            </a:r>
            <a:r>
              <a:rPr lang="en-ID" dirty="0" err="1"/>
              <a:t>printf</a:t>
            </a:r>
            <a:r>
              <a:rPr lang="en-ID" dirty="0"/>
              <a:t>("Strings are equal\n"); else </a:t>
            </a:r>
            <a:r>
              <a:rPr lang="en-ID" dirty="0" err="1"/>
              <a:t>printf</a:t>
            </a:r>
            <a:r>
              <a:rPr lang="en-ID" dirty="0"/>
              <a:t>("Strings are different\n"); return 0; } </a:t>
            </a:r>
          </a:p>
          <a:p>
            <a:r>
              <a:rPr lang="en-ID" dirty="0"/>
              <a:t>👉 Output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menunjukkan</a:t>
            </a:r>
            <a:r>
              <a:rPr lang="en-ID" dirty="0"/>
              <a:t> copy, </a:t>
            </a:r>
            <a:r>
              <a:rPr lang="en-ID" dirty="0" err="1"/>
              <a:t>concat</a:t>
            </a:r>
            <a:r>
              <a:rPr lang="en-ID" dirty="0"/>
              <a:t>, </a:t>
            </a:r>
            <a:r>
              <a:rPr lang="en-ID" dirty="0" err="1"/>
              <a:t>panjang</a:t>
            </a:r>
            <a:r>
              <a:rPr lang="en-ID" dirty="0"/>
              <a:t> string, dan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perbandingan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Ingatkan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string di C = </a:t>
            </a:r>
            <a:r>
              <a:rPr lang="en-ID" b="1" dirty="0"/>
              <a:t>array of char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terminator \0 di </a:t>
            </a:r>
            <a:r>
              <a:rPr lang="en-ID" dirty="0" err="1"/>
              <a:t>akhir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coba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Buat dua string input </a:t>
            </a:r>
            <a:r>
              <a:rPr lang="en-ID" dirty="0" err="1"/>
              <a:t>dari</a:t>
            </a:r>
            <a:r>
              <a:rPr lang="en-ID" dirty="0"/>
              <a:t> user,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cek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sama</a:t>
            </a:r>
            <a:r>
              <a:rPr lang="en-ID" dirty="0"/>
              <a:t> (</a:t>
            </a:r>
            <a:r>
              <a:rPr lang="en-ID" dirty="0" err="1"/>
              <a:t>strcmp</a:t>
            </a:r>
            <a:r>
              <a:rPr lang="en-ID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Gabungkan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 </a:t>
            </a:r>
            <a:r>
              <a:rPr lang="en-ID" dirty="0" err="1"/>
              <a:t>depan</a:t>
            </a:r>
            <a:r>
              <a:rPr lang="en-ID" dirty="0"/>
              <a:t> dan </a:t>
            </a:r>
            <a:r>
              <a:rPr lang="en-ID" dirty="0" err="1"/>
              <a:t>nama</a:t>
            </a:r>
            <a:r>
              <a:rPr lang="en-ID" dirty="0"/>
              <a:t> </a:t>
            </a:r>
            <a:r>
              <a:rPr lang="en-ID" dirty="0" err="1"/>
              <a:t>belakang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string (</a:t>
            </a:r>
            <a:r>
              <a:rPr lang="en-ID" dirty="0" err="1"/>
              <a:t>strcat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Ingatkan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b="1" dirty="0"/>
              <a:t>buffer size</a:t>
            </a:r>
            <a:r>
              <a:rPr lang="en-ID" dirty="0"/>
              <a:t> → </a:t>
            </a:r>
            <a:r>
              <a:rPr lang="en-ID" dirty="0" err="1"/>
              <a:t>dest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cukup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menampung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concat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620180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time.h</a:t>
            </a:r>
            <a:r>
              <a:rPr lang="en-ID" dirty="0"/>
              <a:t> = header file </a:t>
            </a:r>
            <a:r>
              <a:rPr lang="en-ID" dirty="0" err="1"/>
              <a:t>standar</a:t>
            </a:r>
            <a:r>
              <a:rPr lang="en-ID" dirty="0"/>
              <a:t> C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mengelola</a:t>
            </a:r>
            <a:r>
              <a:rPr lang="en-ID" dirty="0"/>
              <a:t> </a:t>
            </a:r>
            <a:r>
              <a:rPr lang="en-ID" b="1" dirty="0" err="1"/>
              <a:t>waktu</a:t>
            </a:r>
            <a:r>
              <a:rPr lang="en-ID" b="1" dirty="0"/>
              <a:t> dan </a:t>
            </a:r>
            <a:r>
              <a:rPr lang="en-ID" b="1" dirty="0" err="1"/>
              <a:t>tanggal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Menyediakan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Tipe</a:t>
            </a:r>
            <a:r>
              <a:rPr lang="en-ID" b="1" dirty="0"/>
              <a:t> data </a:t>
            </a:r>
            <a:r>
              <a:rPr lang="en-ID" b="1" dirty="0" err="1"/>
              <a:t>waktu</a:t>
            </a:r>
            <a:r>
              <a:rPr lang="en-ID" dirty="0"/>
              <a:t> → </a:t>
            </a:r>
            <a:r>
              <a:rPr lang="en-ID" dirty="0" err="1"/>
              <a:t>time_t</a:t>
            </a:r>
            <a:r>
              <a:rPr lang="en-ID" dirty="0"/>
              <a:t>, struct tm.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Fungsi</a:t>
            </a:r>
            <a:r>
              <a:rPr lang="en-ID" b="1" dirty="0"/>
              <a:t> </a:t>
            </a:r>
            <a:r>
              <a:rPr lang="en-ID" b="1" dirty="0" err="1"/>
              <a:t>mendapatkan</a:t>
            </a:r>
            <a:r>
              <a:rPr lang="en-ID" b="1" dirty="0"/>
              <a:t> </a:t>
            </a:r>
            <a:r>
              <a:rPr lang="en-ID" b="1" dirty="0" err="1"/>
              <a:t>waktu</a:t>
            </a:r>
            <a:r>
              <a:rPr lang="en-ID" b="1" dirty="0"/>
              <a:t> </a:t>
            </a:r>
            <a:r>
              <a:rPr lang="en-ID" b="1" dirty="0" err="1"/>
              <a:t>saat</a:t>
            </a:r>
            <a:r>
              <a:rPr lang="en-ID" b="1" dirty="0"/>
              <a:t> </a:t>
            </a:r>
            <a:r>
              <a:rPr lang="en-ID" b="1" dirty="0" err="1"/>
              <a:t>ini</a:t>
            </a:r>
            <a:r>
              <a:rPr lang="en-ID" dirty="0"/>
              <a:t> → time(), </a:t>
            </a:r>
            <a:r>
              <a:rPr lang="en-ID" dirty="0" err="1"/>
              <a:t>localtime</a:t>
            </a:r>
            <a:r>
              <a:rPr lang="en-ID" dirty="0"/>
              <a:t>(), </a:t>
            </a:r>
            <a:r>
              <a:rPr lang="en-ID" dirty="0" err="1"/>
              <a:t>gmtime</a:t>
            </a:r>
            <a:r>
              <a:rPr lang="en-ID" dirty="0"/>
              <a:t>().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Fungsi</a:t>
            </a:r>
            <a:r>
              <a:rPr lang="en-ID" b="1" dirty="0"/>
              <a:t> format </a:t>
            </a:r>
            <a:r>
              <a:rPr lang="en-ID" b="1" dirty="0" err="1"/>
              <a:t>waktu</a:t>
            </a:r>
            <a:r>
              <a:rPr lang="en-ID" dirty="0"/>
              <a:t> → </a:t>
            </a:r>
            <a:r>
              <a:rPr lang="en-ID" dirty="0" err="1"/>
              <a:t>asctime</a:t>
            </a:r>
            <a:r>
              <a:rPr lang="en-ID" dirty="0"/>
              <a:t>(), </a:t>
            </a:r>
            <a:r>
              <a:rPr lang="en-ID" dirty="0" err="1"/>
              <a:t>ctime</a:t>
            </a:r>
            <a:r>
              <a:rPr lang="en-ID" dirty="0"/>
              <a:t>(), </a:t>
            </a:r>
            <a:r>
              <a:rPr lang="en-ID" dirty="0" err="1"/>
              <a:t>strftime</a:t>
            </a:r>
            <a:r>
              <a:rPr lang="en-ID" dirty="0"/>
              <a:t>().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 err="1"/>
              <a:t>Pengukuran</a:t>
            </a:r>
            <a:r>
              <a:rPr lang="en-ID" b="1" dirty="0"/>
              <a:t> </a:t>
            </a:r>
            <a:r>
              <a:rPr lang="en-ID" b="1" dirty="0" err="1"/>
              <a:t>waktu</a:t>
            </a:r>
            <a:r>
              <a:rPr lang="en-ID" dirty="0"/>
              <a:t> → clock(), </a:t>
            </a:r>
            <a:r>
              <a:rPr lang="en-ID" dirty="0" err="1"/>
              <a:t>difftime</a:t>
            </a:r>
            <a:r>
              <a:rPr lang="en-ID" dirty="0"/>
              <a:t>().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fungsi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time(NULL) →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format epoch (</a:t>
            </a:r>
            <a:r>
              <a:rPr lang="en-ID" dirty="0" err="1"/>
              <a:t>detik</a:t>
            </a:r>
            <a:r>
              <a:rPr lang="en-ID" dirty="0"/>
              <a:t> </a:t>
            </a:r>
            <a:r>
              <a:rPr lang="en-ID" dirty="0" err="1"/>
              <a:t>sejak</a:t>
            </a:r>
            <a:r>
              <a:rPr lang="en-ID" dirty="0"/>
              <a:t> 1 Jan 1970).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localtime</a:t>
            </a:r>
            <a:r>
              <a:rPr lang="en-ID" dirty="0"/>
              <a:t>(&amp;t) → </a:t>
            </a:r>
            <a:r>
              <a:rPr lang="en-ID" dirty="0" err="1"/>
              <a:t>ubah</a:t>
            </a:r>
            <a:r>
              <a:rPr lang="en-ID" dirty="0"/>
              <a:t> epoch </a:t>
            </a:r>
            <a:r>
              <a:rPr lang="en-ID" dirty="0" err="1"/>
              <a:t>ke</a:t>
            </a:r>
            <a:r>
              <a:rPr lang="en-ID" dirty="0"/>
              <a:t> format </a:t>
            </a:r>
            <a:r>
              <a:rPr lang="en-ID" dirty="0" err="1"/>
              <a:t>kalender</a:t>
            </a:r>
            <a:r>
              <a:rPr lang="en-ID" dirty="0"/>
              <a:t> (</a:t>
            </a:r>
            <a:r>
              <a:rPr lang="en-ID" dirty="0" err="1"/>
              <a:t>tahun</a:t>
            </a:r>
            <a:r>
              <a:rPr lang="en-ID" dirty="0"/>
              <a:t>, </a:t>
            </a:r>
            <a:r>
              <a:rPr lang="en-ID" dirty="0" err="1"/>
              <a:t>bulan</a:t>
            </a:r>
            <a:r>
              <a:rPr lang="en-ID" dirty="0"/>
              <a:t>, </a:t>
            </a:r>
            <a:r>
              <a:rPr lang="en-ID" dirty="0" err="1"/>
              <a:t>hari</a:t>
            </a:r>
            <a:r>
              <a:rPr lang="en-ID" dirty="0"/>
              <a:t>, jam).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asctime</a:t>
            </a:r>
            <a:r>
              <a:rPr lang="en-ID" dirty="0"/>
              <a:t>()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ctime</a:t>
            </a:r>
            <a:r>
              <a:rPr lang="en-ID" dirty="0"/>
              <a:t>() → </a:t>
            </a:r>
            <a:r>
              <a:rPr lang="en-ID" dirty="0" err="1"/>
              <a:t>ubah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string </a:t>
            </a:r>
            <a:r>
              <a:rPr lang="en-ID" dirty="0" err="1"/>
              <a:t>waktu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difftime</a:t>
            </a:r>
            <a:r>
              <a:rPr lang="en-ID" dirty="0"/>
              <a:t>(t1, t2) → </a:t>
            </a:r>
            <a:r>
              <a:rPr lang="en-ID" dirty="0" err="1"/>
              <a:t>selisih</a:t>
            </a:r>
            <a:r>
              <a:rPr lang="en-ID" dirty="0"/>
              <a:t> dua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detik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clock() → </a:t>
            </a:r>
            <a:r>
              <a:rPr lang="en-ID" dirty="0" err="1"/>
              <a:t>mengukur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eksekusi</a:t>
            </a:r>
            <a:r>
              <a:rPr lang="en-ID" dirty="0"/>
              <a:t> program.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Sederhana</a:t>
            </a:r>
            <a:endParaRPr lang="en-ID" b="1" dirty="0"/>
          </a:p>
          <a:p>
            <a:pPr rtl="0"/>
            <a:r>
              <a:rPr lang="en-ID" dirty="0"/>
              <a:t>#include &lt;</a:t>
            </a:r>
            <a:r>
              <a:rPr lang="en-ID" dirty="0" err="1"/>
              <a:t>stdio.h</a:t>
            </a:r>
            <a:r>
              <a:rPr lang="en-ID" dirty="0"/>
              <a:t>&gt; #include &lt;</a:t>
            </a:r>
            <a:r>
              <a:rPr lang="en-ID" dirty="0" err="1"/>
              <a:t>time.h</a:t>
            </a:r>
            <a:r>
              <a:rPr lang="en-ID" dirty="0"/>
              <a:t>&gt; int main() { </a:t>
            </a:r>
            <a:r>
              <a:rPr lang="en-ID" dirty="0" err="1"/>
              <a:t>time_t</a:t>
            </a:r>
            <a:r>
              <a:rPr lang="en-ID" dirty="0"/>
              <a:t> now; time(&amp;now); </a:t>
            </a:r>
            <a:r>
              <a:rPr lang="en-ID" dirty="0" err="1"/>
              <a:t>printf</a:t>
            </a:r>
            <a:r>
              <a:rPr lang="en-ID" dirty="0"/>
              <a:t>("Epoch time: %</a:t>
            </a:r>
            <a:r>
              <a:rPr lang="en-ID" dirty="0" err="1"/>
              <a:t>ld</a:t>
            </a:r>
            <a:r>
              <a:rPr lang="en-ID" dirty="0"/>
              <a:t>\n", now); //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detik</a:t>
            </a:r>
            <a:r>
              <a:rPr lang="en-ID" dirty="0"/>
              <a:t> </a:t>
            </a:r>
            <a:r>
              <a:rPr lang="en-ID" dirty="0" err="1"/>
              <a:t>sejak</a:t>
            </a:r>
            <a:r>
              <a:rPr lang="en-ID" dirty="0"/>
              <a:t> 1970 </a:t>
            </a:r>
            <a:r>
              <a:rPr lang="en-ID" dirty="0" err="1"/>
              <a:t>printf</a:t>
            </a:r>
            <a:r>
              <a:rPr lang="en-ID" dirty="0"/>
              <a:t>("Local time: %s", </a:t>
            </a:r>
            <a:r>
              <a:rPr lang="en-ID" dirty="0" err="1"/>
              <a:t>ctime</a:t>
            </a:r>
            <a:r>
              <a:rPr lang="en-ID" dirty="0"/>
              <a:t>(&amp;now)); //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lokal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string struct tm *local = </a:t>
            </a:r>
            <a:r>
              <a:rPr lang="en-ID" dirty="0" err="1"/>
              <a:t>localtime</a:t>
            </a:r>
            <a:r>
              <a:rPr lang="en-ID" dirty="0"/>
              <a:t>(&amp;now); </a:t>
            </a:r>
            <a:r>
              <a:rPr lang="en-ID" dirty="0" err="1"/>
              <a:t>printf</a:t>
            </a:r>
            <a:r>
              <a:rPr lang="en-ID" dirty="0"/>
              <a:t>("Year: %d\n", local-&gt;</a:t>
            </a:r>
            <a:r>
              <a:rPr lang="en-ID" dirty="0" err="1"/>
              <a:t>tm_year</a:t>
            </a:r>
            <a:r>
              <a:rPr lang="en-ID" dirty="0"/>
              <a:t> + 1900); // </a:t>
            </a:r>
            <a:r>
              <a:rPr lang="en-ID" dirty="0" err="1"/>
              <a:t>tahun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("Month: %d\n", local-&gt;</a:t>
            </a:r>
            <a:r>
              <a:rPr lang="en-ID" dirty="0" err="1"/>
              <a:t>tm_mon</a:t>
            </a:r>
            <a:r>
              <a:rPr lang="en-ID" dirty="0"/>
              <a:t> + 1); // </a:t>
            </a:r>
            <a:r>
              <a:rPr lang="en-ID" dirty="0" err="1"/>
              <a:t>bulan</a:t>
            </a:r>
            <a:r>
              <a:rPr lang="en-ID" dirty="0"/>
              <a:t> </a:t>
            </a:r>
            <a:r>
              <a:rPr lang="en-ID" dirty="0" err="1"/>
              <a:t>printf</a:t>
            </a:r>
            <a:r>
              <a:rPr lang="en-ID" dirty="0"/>
              <a:t>("Day: %d\n", local-&gt;</a:t>
            </a:r>
            <a:r>
              <a:rPr lang="en-ID" dirty="0" err="1"/>
              <a:t>tm_mday</a:t>
            </a:r>
            <a:r>
              <a:rPr lang="en-ID" dirty="0"/>
              <a:t>); // </a:t>
            </a:r>
            <a:r>
              <a:rPr lang="en-ID" dirty="0" err="1"/>
              <a:t>hari</a:t>
            </a:r>
            <a:r>
              <a:rPr lang="en-ID" dirty="0"/>
              <a:t> return 0; } </a:t>
            </a:r>
          </a:p>
          <a:p>
            <a:r>
              <a:rPr lang="en-ID" dirty="0"/>
              <a:t>👉 Output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 </a:t>
            </a:r>
            <a:r>
              <a:rPr lang="en-ID" dirty="0" err="1"/>
              <a:t>sekarang</a:t>
            </a:r>
            <a:r>
              <a:rPr lang="en-ID" dirty="0"/>
              <a:t>:</a:t>
            </a:r>
          </a:p>
          <a:p>
            <a:pPr rtl="0"/>
            <a:r>
              <a:rPr lang="en-ID" dirty="0"/>
              <a:t>Epoch time: 1736000000 Local time: Tue Sep 03 14:30:00 2025 Year: 2025 Month: 9 Day: 3 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ctime</a:t>
            </a:r>
            <a:r>
              <a:rPr lang="en-ID" dirty="0"/>
              <a:t>() → </a:t>
            </a:r>
            <a:r>
              <a:rPr lang="en-ID" dirty="0" err="1"/>
              <a:t>cepat</a:t>
            </a:r>
            <a:r>
              <a:rPr lang="en-ID" dirty="0"/>
              <a:t>, </a:t>
            </a:r>
            <a:r>
              <a:rPr lang="en-ID" dirty="0" err="1"/>
              <a:t>langsung</a:t>
            </a:r>
            <a:r>
              <a:rPr lang="en-ID" dirty="0"/>
              <a:t> string.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struct tm → </a:t>
            </a:r>
            <a:r>
              <a:rPr lang="en-ID" dirty="0" err="1"/>
              <a:t>lebih</a:t>
            </a:r>
            <a:r>
              <a:rPr lang="en-ID" dirty="0"/>
              <a:t> detail,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akses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per </a:t>
            </a:r>
            <a:r>
              <a:rPr lang="en-ID" dirty="0" err="1"/>
              <a:t>bagian</a:t>
            </a:r>
            <a:r>
              <a:rPr lang="en-ID" dirty="0"/>
              <a:t> (jam, </a:t>
            </a:r>
            <a:r>
              <a:rPr lang="en-ID" dirty="0" err="1"/>
              <a:t>hari</a:t>
            </a:r>
            <a:r>
              <a:rPr lang="en-ID" dirty="0"/>
              <a:t>, </a:t>
            </a:r>
            <a:r>
              <a:rPr lang="en-ID" dirty="0" err="1"/>
              <a:t>bulan</a:t>
            </a:r>
            <a:r>
              <a:rPr lang="en-ID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Ajak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eksperimen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Buat program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menampilkan</a:t>
            </a:r>
            <a:r>
              <a:rPr lang="en-ID" dirty="0"/>
              <a:t> </a:t>
            </a:r>
            <a:r>
              <a:rPr lang="en-ID" b="1" dirty="0" err="1"/>
              <a:t>tanggal</a:t>
            </a:r>
            <a:r>
              <a:rPr lang="en-ID" b="1" dirty="0"/>
              <a:t> &amp; jam </a:t>
            </a:r>
            <a:r>
              <a:rPr lang="en-ID" b="1" dirty="0" err="1"/>
              <a:t>sekarang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Tambahkan</a:t>
            </a:r>
            <a:r>
              <a:rPr lang="en-ID" dirty="0"/>
              <a:t> </a:t>
            </a:r>
            <a:r>
              <a:rPr lang="en-ID" dirty="0" err="1"/>
              <a:t>fitur</a:t>
            </a:r>
            <a:r>
              <a:rPr lang="en-ID" dirty="0"/>
              <a:t> </a:t>
            </a: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b="1" dirty="0" err="1"/>
              <a:t>durasi</a:t>
            </a:r>
            <a:r>
              <a:rPr lang="en-ID" b="1" dirty="0"/>
              <a:t> </a:t>
            </a:r>
            <a:r>
              <a:rPr lang="en-ID" b="1" dirty="0" err="1"/>
              <a:t>eksekusi</a:t>
            </a:r>
            <a:r>
              <a:rPr lang="en-ID" b="1" dirty="0"/>
              <a:t> program</a:t>
            </a:r>
            <a:r>
              <a:rPr lang="en-ID" dirty="0"/>
              <a:t> </a:t>
            </a:r>
            <a:r>
              <a:rPr lang="en-ID" dirty="0" err="1"/>
              <a:t>pakai</a:t>
            </a:r>
            <a:r>
              <a:rPr lang="en-ID" dirty="0"/>
              <a:t> clock().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710064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Tugas</a:t>
            </a:r>
            <a:endParaRPr lang="en-ID" b="1" dirty="0"/>
          </a:p>
          <a:p>
            <a:pPr>
              <a:buFont typeface="+mj-lt"/>
              <a:buAutoNum type="arabicPeriod"/>
            </a:pPr>
            <a:r>
              <a:rPr lang="en-ID" dirty="0"/>
              <a:t>Buat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/>
              <a:t>pseudocode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persegi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Mengubah</a:t>
            </a:r>
            <a:r>
              <a:rPr lang="en-ID" dirty="0"/>
              <a:t> </a:t>
            </a:r>
            <a:r>
              <a:rPr lang="en-ID" dirty="0" err="1"/>
              <a:t>detik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jam dan </a:t>
            </a:r>
            <a:r>
              <a:rPr lang="en-ID" dirty="0" err="1"/>
              <a:t>menit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bilangan</a:t>
            </a:r>
            <a:r>
              <a:rPr lang="en-ID" dirty="0"/>
              <a:t> </a:t>
            </a:r>
            <a:r>
              <a:rPr lang="en-ID" dirty="0" err="1"/>
              <a:t>ganjil</a:t>
            </a:r>
            <a:r>
              <a:rPr lang="en-ID" dirty="0"/>
              <a:t>/</a:t>
            </a:r>
            <a:r>
              <a:rPr lang="en-ID" dirty="0" err="1"/>
              <a:t>genap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Menghitung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 </a:t>
            </a:r>
            <a:r>
              <a:rPr lang="en-ID" dirty="0" err="1"/>
              <a:t>lingkaran</a:t>
            </a:r>
            <a:r>
              <a:rPr lang="en-ID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D" dirty="0" err="1"/>
              <a:t>Menerima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terbesar</a:t>
            </a:r>
            <a:r>
              <a:rPr lang="en-ID" dirty="0"/>
              <a:t>.</a:t>
            </a:r>
          </a:p>
          <a:p>
            <a:pPr>
              <a:buFont typeface="+mj-lt"/>
              <a:buAutoNum type="arabicPeriod"/>
            </a:pPr>
            <a:r>
              <a:rPr lang="en-ID" dirty="0" err="1"/>
              <a:t>Ulangi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di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b="1" dirty="0"/>
              <a:t>flowchart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latihan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Melatih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dirty="0" err="1"/>
              <a:t>algoritmik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Membiasakan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</a:t>
            </a:r>
            <a:r>
              <a:rPr lang="en-ID" dirty="0" err="1"/>
              <a:t>solusi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/>
              <a:t>pseudocode</a:t>
            </a:r>
            <a:r>
              <a:rPr lang="en-ID" dirty="0"/>
              <a:t> dan </a:t>
            </a:r>
            <a:r>
              <a:rPr lang="en-ID" b="1" dirty="0"/>
              <a:t>flowchart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Ingatkan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b="1" dirty="0"/>
              <a:t>IPO (Input → Process → Output)</a:t>
            </a:r>
            <a:r>
              <a:rPr lang="en-ID" dirty="0"/>
              <a:t> di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.</a:t>
            </a:r>
          </a:p>
          <a:p>
            <a:r>
              <a:rPr lang="en-ID" b="1" dirty="0"/>
              <a:t>📝 </a:t>
            </a:r>
            <a:r>
              <a:rPr lang="en-ID" b="1" dirty="0" err="1"/>
              <a:t>Contoh</a:t>
            </a:r>
            <a:r>
              <a:rPr lang="en-ID" b="1" dirty="0"/>
              <a:t> </a:t>
            </a:r>
            <a:r>
              <a:rPr lang="en-ID" b="1" dirty="0" err="1"/>
              <a:t>Jawaban</a:t>
            </a:r>
            <a:r>
              <a:rPr lang="en-ID" b="1" dirty="0"/>
              <a:t> Pseudocode</a:t>
            </a:r>
          </a:p>
          <a:p>
            <a:r>
              <a:rPr lang="en-ID" b="1" dirty="0"/>
              <a:t>1. Rectangle Area</a:t>
            </a:r>
          </a:p>
          <a:p>
            <a:pPr rtl="0"/>
            <a:r>
              <a:rPr lang="en-ID" dirty="0"/>
              <a:t>Input length Input width Calculate area = length * width Print area </a:t>
            </a:r>
          </a:p>
          <a:p>
            <a:r>
              <a:rPr lang="en-ID" b="1" dirty="0"/>
              <a:t>2. Convert Seconds to Hours and Minutes</a:t>
            </a:r>
          </a:p>
          <a:p>
            <a:pPr rtl="0"/>
            <a:r>
              <a:rPr lang="en-ID" dirty="0"/>
              <a:t>Input seconds Set hours = seconds / 3600 Set minutes = (seconds % 3600) / 60 Set seconds = seconds % 60 Print hours, minutes, seconds </a:t>
            </a:r>
          </a:p>
          <a:p>
            <a:r>
              <a:rPr lang="en-ID" b="1" dirty="0"/>
              <a:t>3. Odd or Even</a:t>
            </a:r>
          </a:p>
          <a:p>
            <a:pPr rtl="0"/>
            <a:r>
              <a:rPr lang="en-ID" dirty="0"/>
              <a:t>Input number If number mod 2 = 0 then Print "Even" Else Print "Odd" </a:t>
            </a:r>
            <a:r>
              <a:rPr lang="en-ID" dirty="0" err="1"/>
              <a:t>EndIf</a:t>
            </a:r>
            <a:r>
              <a:rPr lang="en-ID" dirty="0"/>
              <a:t> </a:t>
            </a:r>
          </a:p>
          <a:p>
            <a:r>
              <a:rPr lang="en-ID" b="1" dirty="0"/>
              <a:t>4. Circle Area</a:t>
            </a:r>
          </a:p>
          <a:p>
            <a:pPr rtl="0"/>
            <a:r>
              <a:rPr lang="en-ID" dirty="0"/>
              <a:t>Input radius Calculate area = 3.14 * radius * radius Print area </a:t>
            </a:r>
          </a:p>
          <a:p>
            <a:r>
              <a:rPr lang="en-ID" b="1" dirty="0"/>
              <a:t>5. Find Max of Three Numbers</a:t>
            </a:r>
          </a:p>
          <a:p>
            <a:pPr rtl="0"/>
            <a:r>
              <a:rPr lang="en-ID" dirty="0"/>
              <a:t>Input A, B, C Set max = A If B &gt; max then Set max = B </a:t>
            </a:r>
            <a:r>
              <a:rPr lang="en-ID" dirty="0" err="1"/>
              <a:t>EndIf</a:t>
            </a:r>
            <a:r>
              <a:rPr lang="en-ID" dirty="0"/>
              <a:t> If C &gt; max then Set max = C </a:t>
            </a:r>
            <a:r>
              <a:rPr lang="en-ID" dirty="0" err="1"/>
              <a:t>EndIf</a:t>
            </a:r>
            <a:r>
              <a:rPr lang="en-ID" dirty="0"/>
              <a:t> Print max </a:t>
            </a:r>
          </a:p>
          <a:p>
            <a:r>
              <a:rPr lang="en-ID" b="1" dirty="0"/>
              <a:t>🔄 Flowchart (</a:t>
            </a:r>
            <a:r>
              <a:rPr lang="en-ID" b="1" dirty="0" err="1"/>
              <a:t>Deskripsi</a:t>
            </a:r>
            <a:r>
              <a:rPr lang="en-ID" b="1" dirty="0"/>
              <a:t> </a:t>
            </a:r>
            <a:r>
              <a:rPr lang="en-ID" b="1" dirty="0" err="1"/>
              <a:t>Umum</a:t>
            </a:r>
            <a:r>
              <a:rPr lang="en-ID" b="1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Semua</a:t>
            </a:r>
            <a:r>
              <a:rPr lang="en-ID" dirty="0"/>
              <a:t> flowchart </a:t>
            </a:r>
            <a:r>
              <a:rPr lang="en-ID" dirty="0" err="1"/>
              <a:t>mengikuti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Start</a:t>
            </a:r>
            <a:endParaRPr lang="en-ID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Input</a:t>
            </a:r>
            <a:r>
              <a:rPr lang="en-ID" dirty="0"/>
              <a:t> (</a:t>
            </a:r>
            <a:r>
              <a:rPr lang="en-ID" dirty="0" err="1"/>
              <a:t>panah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kotak</a:t>
            </a:r>
            <a:r>
              <a:rPr lang="en-ID" dirty="0"/>
              <a:t> input)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Process</a:t>
            </a:r>
            <a:r>
              <a:rPr lang="en-ID" dirty="0"/>
              <a:t> (</a:t>
            </a:r>
            <a:r>
              <a:rPr lang="en-ID" dirty="0" err="1"/>
              <a:t>kotak</a:t>
            </a:r>
            <a:r>
              <a:rPr lang="en-ID" dirty="0"/>
              <a:t> proses, 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kondisi</a:t>
            </a:r>
            <a:r>
              <a:rPr lang="en-ID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Decision</a:t>
            </a:r>
            <a:r>
              <a:rPr lang="en-ID" dirty="0"/>
              <a:t> (</a:t>
            </a:r>
            <a:r>
              <a:rPr lang="en-ID" dirty="0" err="1"/>
              <a:t>belah</a:t>
            </a:r>
            <a:r>
              <a:rPr lang="en-ID" dirty="0"/>
              <a:t> ketupat,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IF)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Output</a:t>
            </a:r>
            <a:r>
              <a:rPr lang="en-ID" dirty="0"/>
              <a:t> (</a:t>
            </a:r>
            <a:r>
              <a:rPr lang="en-ID" dirty="0" err="1"/>
              <a:t>kotak</a:t>
            </a:r>
            <a:r>
              <a:rPr lang="en-ID" dirty="0"/>
              <a:t> output)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b="1" dirty="0"/>
              <a:t>End</a:t>
            </a:r>
            <a:endParaRPr lang="en-ID" dirty="0"/>
          </a:p>
          <a:p>
            <a:r>
              <a:rPr lang="en-ID" dirty="0"/>
              <a:t>👉 </a:t>
            </a:r>
            <a:r>
              <a:rPr lang="en-ID" dirty="0" err="1"/>
              <a:t>Contoh</a:t>
            </a:r>
            <a:r>
              <a:rPr lang="en-ID" dirty="0"/>
              <a:t>: </a:t>
            </a:r>
            <a:r>
              <a:rPr lang="en-ID" i="1" dirty="0"/>
              <a:t>Odd or Even</a:t>
            </a:r>
            <a:endParaRPr lang="en-ID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Start → Input number → Decision (number mod 2 = 0?) → If Yes → Print "Even" → End; If No → Print "Odd" → End.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Bimbing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agar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 “</a:t>
            </a:r>
            <a:r>
              <a:rPr lang="en-ID" dirty="0" err="1"/>
              <a:t>lompat</a:t>
            </a:r>
            <a:r>
              <a:rPr lang="en-ID" dirty="0"/>
              <a:t>”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C → </a:t>
            </a:r>
            <a:r>
              <a:rPr lang="en-ID" dirty="0" err="1"/>
              <a:t>latih</a:t>
            </a:r>
            <a:r>
              <a:rPr lang="en-ID" dirty="0"/>
              <a:t> </a:t>
            </a:r>
            <a:r>
              <a:rPr lang="en-ID" dirty="0" err="1"/>
              <a:t>dulu</a:t>
            </a:r>
            <a:r>
              <a:rPr lang="en-ID" dirty="0"/>
              <a:t> </a:t>
            </a:r>
            <a:r>
              <a:rPr lang="en-ID" b="1" dirty="0"/>
              <a:t>pseudocode &amp; flowchart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Dorong</a:t>
            </a:r>
            <a:r>
              <a:rPr lang="en-ID" dirty="0"/>
              <a:t> </a:t>
            </a:r>
            <a:r>
              <a:rPr lang="en-ID" dirty="0" err="1"/>
              <a:t>diskusi</a:t>
            </a:r>
            <a:r>
              <a:rPr lang="en-ID" dirty="0"/>
              <a:t> </a:t>
            </a:r>
            <a:r>
              <a:rPr lang="en-ID" dirty="0" err="1"/>
              <a:t>kelas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Kalau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4 </a:t>
            </a:r>
            <a:r>
              <a:rPr lang="en-ID" dirty="0" err="1"/>
              <a:t>angka</a:t>
            </a:r>
            <a:r>
              <a:rPr lang="en-ID" dirty="0"/>
              <a:t>,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angka</a:t>
            </a:r>
            <a:r>
              <a:rPr lang="en-ID" dirty="0"/>
              <a:t> </a:t>
            </a:r>
            <a:r>
              <a:rPr lang="en-ID" dirty="0" err="1"/>
              <a:t>terbesar</a:t>
            </a:r>
            <a:r>
              <a:rPr lang="en-ID" dirty="0"/>
              <a:t>? </a:t>
            </a:r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cukup</a:t>
            </a:r>
            <a:r>
              <a:rPr lang="en-ID" dirty="0"/>
              <a:t> </a:t>
            </a:r>
            <a:r>
              <a:rPr lang="en-ID" dirty="0" err="1"/>
              <a:t>pakai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di </a:t>
            </a:r>
            <a:r>
              <a:rPr lang="en-ID" dirty="0" err="1"/>
              <a:t>soal</a:t>
            </a:r>
            <a:r>
              <a:rPr lang="en-ID" dirty="0"/>
              <a:t> no. 5?”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</a:t>
            </a:r>
            <a:r>
              <a:rPr lang="en-ID" dirty="0" err="1"/>
              <a:t>dijadikan</a:t>
            </a:r>
            <a:r>
              <a:rPr lang="en-ID" dirty="0"/>
              <a:t> </a:t>
            </a:r>
            <a:r>
              <a:rPr lang="en-ID" b="1" dirty="0" err="1"/>
              <a:t>tugas</a:t>
            </a:r>
            <a:r>
              <a:rPr lang="en-ID" b="1" dirty="0"/>
              <a:t> </a:t>
            </a:r>
            <a:r>
              <a:rPr lang="en-ID" b="1" dirty="0" err="1"/>
              <a:t>kelompok</a:t>
            </a:r>
            <a:r>
              <a:rPr lang="en-ID" b="1" dirty="0"/>
              <a:t> </a:t>
            </a:r>
            <a:r>
              <a:rPr lang="en-ID" b="1" dirty="0" err="1"/>
              <a:t>kecil</a:t>
            </a:r>
            <a:r>
              <a:rPr lang="en-ID" dirty="0"/>
              <a:t>: masing-masing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menggambar</a:t>
            </a:r>
            <a:r>
              <a:rPr lang="en-ID" dirty="0"/>
              <a:t> flowchart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di </a:t>
            </a:r>
            <a:r>
              <a:rPr lang="en-ID" dirty="0" err="1"/>
              <a:t>papan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9928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Pertanyaan</a:t>
            </a:r>
            <a:r>
              <a:rPr lang="en-ID" b="1" dirty="0"/>
              <a:t> &amp; </a:t>
            </a:r>
            <a:r>
              <a:rPr lang="en-ID" b="1" dirty="0" err="1"/>
              <a:t>Jawaban</a:t>
            </a:r>
            <a:endParaRPr lang="en-ID" b="1" dirty="0"/>
          </a:p>
          <a:p>
            <a:pPr>
              <a:buFont typeface="+mj-lt"/>
              <a:buAutoNum type="arabicPeriod"/>
            </a:pPr>
            <a:r>
              <a:rPr lang="en-ID" b="1" dirty="0"/>
              <a:t>Every C program begins execution at main function</a:t>
            </a:r>
            <a:br>
              <a:rPr lang="en-ID" dirty="0"/>
            </a:br>
            <a:r>
              <a:rPr lang="en-ID" dirty="0"/>
              <a:t>✅ </a:t>
            </a:r>
            <a:r>
              <a:rPr lang="en-ID" b="1" dirty="0"/>
              <a:t>TRUE</a:t>
            </a:r>
            <a:endParaRPr lang="en-ID" dirty="0"/>
          </a:p>
          <a:p>
            <a:pPr marL="742950" lvl="1" indent="-285750">
              <a:buFont typeface="+mj-lt"/>
              <a:buAutoNum type="arabicPeriod"/>
            </a:pPr>
            <a:r>
              <a:rPr lang="en-ID" dirty="0"/>
              <a:t>main()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awal</a:t>
            </a:r>
            <a:r>
              <a:rPr lang="en-ID" dirty="0"/>
              <a:t> </a:t>
            </a:r>
            <a:r>
              <a:rPr lang="en-ID" dirty="0" err="1"/>
              <a:t>eksekusi</a:t>
            </a:r>
            <a:r>
              <a:rPr lang="en-ID" dirty="0"/>
              <a:t> program C. Program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mulai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main().</a:t>
            </a:r>
          </a:p>
          <a:p>
            <a:pPr>
              <a:buFont typeface="+mj-lt"/>
              <a:buAutoNum type="arabicPeriod" startAt="2"/>
            </a:pPr>
            <a:r>
              <a:rPr lang="en-ID" i="1" dirty="0"/>
              <a:t>Comments cause the computer to print the text enclosed between / and / on the screen when the program is executed</a:t>
            </a:r>
            <a:br>
              <a:rPr lang="en-ID" dirty="0"/>
            </a:br>
            <a:r>
              <a:rPr lang="en-ID" dirty="0"/>
              <a:t>❌ </a:t>
            </a:r>
            <a:r>
              <a:rPr lang="en-ID" b="1" dirty="0"/>
              <a:t>FALSE</a:t>
            </a:r>
            <a:endParaRPr lang="en-ID" dirty="0"/>
          </a:p>
          <a:p>
            <a:pPr marL="742950" lvl="1" indent="-285750">
              <a:buFont typeface="+mj-lt"/>
              <a:buAutoNum type="arabicPeriod" startAt="2"/>
            </a:pPr>
            <a:r>
              <a:rPr lang="en-ID" dirty="0"/>
              <a:t>Comment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dieksekusi</a:t>
            </a:r>
            <a:r>
              <a:rPr lang="en-ID" dirty="0"/>
              <a:t> →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catatan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programmer.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b="1" dirty="0" err="1"/>
              <a:t>tidak</a:t>
            </a:r>
            <a:r>
              <a:rPr lang="en-ID" b="1" dirty="0"/>
              <a:t> </a:t>
            </a:r>
            <a:r>
              <a:rPr lang="en-ID" b="1" dirty="0" err="1"/>
              <a:t>akan</a:t>
            </a:r>
            <a:r>
              <a:rPr lang="en-ID" b="1" dirty="0"/>
              <a:t> </a:t>
            </a:r>
            <a:r>
              <a:rPr lang="en-ID" b="1" dirty="0" err="1"/>
              <a:t>menampilkan</a:t>
            </a:r>
            <a:r>
              <a:rPr lang="en-ID" b="1" dirty="0"/>
              <a:t> </a:t>
            </a:r>
            <a:r>
              <a:rPr lang="en-ID" b="1" dirty="0" err="1"/>
              <a:t>isi</a:t>
            </a:r>
            <a:r>
              <a:rPr lang="en-ID" b="1" dirty="0"/>
              <a:t> comment</a:t>
            </a:r>
            <a:r>
              <a:rPr lang="en-ID" dirty="0"/>
              <a:t>.</a:t>
            </a:r>
          </a:p>
          <a:p>
            <a:pPr>
              <a:buFont typeface="+mj-lt"/>
              <a:buAutoNum type="arabicPeriod" startAt="3"/>
            </a:pPr>
            <a:r>
              <a:rPr lang="en-ID" b="1" dirty="0"/>
              <a:t>All variables must be defined before used</a:t>
            </a:r>
            <a:br>
              <a:rPr lang="en-ID" dirty="0"/>
            </a:br>
            <a:r>
              <a:rPr lang="en-ID" dirty="0"/>
              <a:t>✅ </a:t>
            </a:r>
            <a:r>
              <a:rPr lang="en-ID" b="1" dirty="0"/>
              <a:t>TRUE</a:t>
            </a:r>
            <a:endParaRPr lang="en-ID" dirty="0"/>
          </a:p>
          <a:p>
            <a:pPr marL="742950" lvl="1" indent="-285750">
              <a:buFont typeface="+mj-lt"/>
              <a:buAutoNum type="arabicPeriod" startAt="3"/>
            </a:pPr>
            <a:r>
              <a:rPr lang="en-ID" dirty="0"/>
              <a:t>Di C,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b="1" dirty="0" err="1"/>
              <a:t>harus</a:t>
            </a:r>
            <a:r>
              <a:rPr lang="en-ID" b="1" dirty="0"/>
              <a:t> </a:t>
            </a:r>
            <a:r>
              <a:rPr lang="en-ID" b="1" dirty="0" err="1"/>
              <a:t>dideklarasikan</a:t>
            </a:r>
            <a:r>
              <a:rPr lang="en-ID" dirty="0"/>
              <a:t> (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nama</a:t>
            </a:r>
            <a:r>
              <a:rPr lang="en-ID" dirty="0"/>
              <a:t> + </a:t>
            </a:r>
            <a:r>
              <a:rPr lang="en-ID" dirty="0" err="1"/>
              <a:t>tipe</a:t>
            </a:r>
            <a:r>
              <a:rPr lang="en-ID" dirty="0"/>
              <a:t>)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. Jika </a:t>
            </a:r>
            <a:r>
              <a:rPr lang="en-ID" dirty="0" err="1"/>
              <a:t>tidak</a:t>
            </a:r>
            <a:r>
              <a:rPr lang="en-ID" dirty="0"/>
              <a:t>,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 error.</a:t>
            </a:r>
          </a:p>
          <a:p>
            <a:pPr>
              <a:buFont typeface="+mj-lt"/>
              <a:buAutoNum type="arabicPeriod" startAt="4"/>
            </a:pPr>
            <a:r>
              <a:rPr lang="en-ID" b="1" dirty="0"/>
              <a:t>All variables must be given a type when they’re defined</a:t>
            </a:r>
            <a:br>
              <a:rPr lang="en-ID" dirty="0"/>
            </a:br>
            <a:r>
              <a:rPr lang="en-ID" dirty="0"/>
              <a:t>✅ </a:t>
            </a:r>
            <a:r>
              <a:rPr lang="en-ID" b="1" dirty="0"/>
              <a:t>TRUE</a:t>
            </a:r>
            <a:endParaRPr lang="en-ID" dirty="0"/>
          </a:p>
          <a:p>
            <a:pPr marL="742950" lvl="1" indent="-285750">
              <a:buFont typeface="+mj-lt"/>
              <a:buAutoNum type="arabicPeriod" startAt="4"/>
            </a:pPr>
            <a:r>
              <a:rPr lang="en-ID" dirty="0"/>
              <a:t>C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bahasa</a:t>
            </a:r>
            <a:r>
              <a:rPr lang="en-ID" dirty="0"/>
              <a:t> </a:t>
            </a:r>
            <a:r>
              <a:rPr lang="en-ID" b="1" dirty="0"/>
              <a:t>statically typed</a:t>
            </a:r>
            <a:r>
              <a:rPr lang="en-ID" dirty="0"/>
              <a:t> →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dirty="0" err="1"/>
              <a:t>wajib</a:t>
            </a:r>
            <a:r>
              <a:rPr lang="en-ID" dirty="0"/>
              <a:t> punya </a:t>
            </a:r>
            <a:r>
              <a:rPr lang="en-ID" dirty="0" err="1"/>
              <a:t>tipe</a:t>
            </a:r>
            <a:r>
              <a:rPr lang="en-ID" dirty="0"/>
              <a:t> data (int, float, char, </a:t>
            </a:r>
            <a:r>
              <a:rPr lang="en-ID" dirty="0" err="1"/>
              <a:t>dsb</a:t>
            </a:r>
            <a:r>
              <a:rPr lang="en-ID" dirty="0"/>
              <a:t>)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deklarasi</a:t>
            </a:r>
            <a:r>
              <a:rPr lang="en-ID" dirty="0"/>
              <a:t>.</a:t>
            </a:r>
          </a:p>
          <a:p>
            <a:pPr>
              <a:buFont typeface="+mj-lt"/>
              <a:buAutoNum type="arabicPeriod" startAt="5"/>
            </a:pPr>
            <a:r>
              <a:rPr lang="en-ID" b="1" dirty="0"/>
              <a:t>C considers number and Number to be identical</a:t>
            </a:r>
            <a:br>
              <a:rPr lang="en-ID" dirty="0"/>
            </a:br>
            <a:r>
              <a:rPr lang="en-ID" dirty="0"/>
              <a:t>❌ </a:t>
            </a:r>
            <a:r>
              <a:rPr lang="en-ID" b="1" dirty="0"/>
              <a:t>FALSE</a:t>
            </a:r>
            <a:endParaRPr lang="en-ID" dirty="0"/>
          </a:p>
          <a:p>
            <a:pPr marL="742950" lvl="1" indent="-285750">
              <a:buFont typeface="+mj-lt"/>
              <a:buAutoNum type="arabicPeriod" startAt="5"/>
            </a:pPr>
            <a:r>
              <a:rPr lang="en-ID" dirty="0"/>
              <a:t>C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/>
              <a:t>case-sensitive</a:t>
            </a:r>
            <a:r>
              <a:rPr lang="en-ID" dirty="0"/>
              <a:t> → number ≠ Number. Compiler </a:t>
            </a:r>
            <a:r>
              <a:rPr lang="en-ID" dirty="0" err="1"/>
              <a:t>menganggap</a:t>
            </a:r>
            <a:r>
              <a:rPr lang="en-ID" dirty="0"/>
              <a:t> </a:t>
            </a:r>
            <a:r>
              <a:rPr lang="en-ID" dirty="0" err="1"/>
              <a:t>keduanya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yang </a:t>
            </a:r>
            <a:r>
              <a:rPr lang="en-ID" dirty="0" err="1"/>
              <a:t>berbeda</a:t>
            </a:r>
            <a:r>
              <a:rPr lang="en-ID" dirty="0"/>
              <a:t>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/>
              <a:t>quick quiz</a:t>
            </a:r>
            <a:r>
              <a:rPr lang="en-ID" dirty="0"/>
              <a:t> di </a:t>
            </a:r>
            <a:r>
              <a:rPr lang="en-ID" dirty="0" err="1"/>
              <a:t>kelas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</a:t>
            </a:r>
            <a:r>
              <a:rPr lang="en-ID" dirty="0" err="1"/>
              <a:t>pakai</a:t>
            </a:r>
            <a:r>
              <a:rPr lang="en-ID" dirty="0"/>
              <a:t> voting </a:t>
            </a:r>
            <a:r>
              <a:rPr lang="en-ID" dirty="0" err="1"/>
              <a:t>cepat</a:t>
            </a:r>
            <a:r>
              <a:rPr lang="en-ID" dirty="0"/>
              <a:t>: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tunjuk</a:t>
            </a:r>
            <a:r>
              <a:rPr lang="en-ID" dirty="0"/>
              <a:t> </a:t>
            </a:r>
            <a:r>
              <a:rPr lang="en-ID" dirty="0" err="1"/>
              <a:t>jari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“True” </a:t>
            </a:r>
            <a:r>
              <a:rPr lang="en-ID" dirty="0" err="1"/>
              <a:t>atau</a:t>
            </a:r>
            <a:r>
              <a:rPr lang="en-ID" dirty="0"/>
              <a:t> “False”,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minta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orang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alasannya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diskusi</a:t>
            </a:r>
            <a:r>
              <a:rPr lang="en-ID" dirty="0"/>
              <a:t>, </a:t>
            </a:r>
            <a:r>
              <a:rPr lang="en-ID" dirty="0" err="1"/>
              <a:t>tunjukkan</a:t>
            </a:r>
            <a:r>
              <a:rPr lang="en-ID" dirty="0"/>
              <a:t> </a:t>
            </a:r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kode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membuktikan</a:t>
            </a:r>
            <a:r>
              <a:rPr lang="en-ID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 err="1"/>
              <a:t>printf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comment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dirty="0"/>
              <a:t>Casing </a:t>
            </a:r>
            <a:r>
              <a:rPr lang="en-ID" dirty="0" err="1"/>
              <a:t>berbeda</a:t>
            </a:r>
            <a:r>
              <a:rPr lang="en-ID" dirty="0"/>
              <a:t> </a:t>
            </a:r>
            <a:r>
              <a:rPr lang="en-ID" dirty="0" err="1"/>
              <a:t>bikin</a:t>
            </a:r>
            <a:r>
              <a:rPr lang="en-ID" dirty="0"/>
              <a:t> </a:t>
            </a:r>
            <a:r>
              <a:rPr lang="en-ID" dirty="0" err="1"/>
              <a:t>variabel</a:t>
            </a:r>
            <a:r>
              <a:rPr lang="en-ID" dirty="0"/>
              <a:t> </a:t>
            </a:r>
            <a:r>
              <a:rPr lang="en-ID" dirty="0" err="1"/>
              <a:t>beda</a:t>
            </a:r>
            <a:r>
              <a:rPr lang="en-ID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5224503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b="1" dirty="0"/>
              <a:t>📖 </a:t>
            </a:r>
            <a:r>
              <a:rPr lang="en-ID" b="1" dirty="0" err="1"/>
              <a:t>Ringkasan</a:t>
            </a:r>
            <a:r>
              <a:rPr lang="en-ID" b="1" dirty="0"/>
              <a:t> </a:t>
            </a:r>
            <a:r>
              <a:rPr lang="en-ID" b="1" dirty="0" err="1"/>
              <a:t>Konsep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Algorithm</a:t>
            </a:r>
            <a:r>
              <a:rPr lang="en-ID" dirty="0"/>
              <a:t> = </a:t>
            </a: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langkah</a:t>
            </a:r>
            <a:r>
              <a:rPr lang="en-ID" dirty="0"/>
              <a:t> demi 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menyelesaikan</a:t>
            </a:r>
            <a:r>
              <a:rPr lang="en-ID" dirty="0"/>
              <a:t> </a:t>
            </a:r>
            <a:r>
              <a:rPr lang="en-ID" dirty="0" err="1"/>
              <a:t>masalah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Tahap</a:t>
            </a:r>
            <a:r>
              <a:rPr lang="en-ID" b="1" dirty="0"/>
              <a:t> </a:t>
            </a:r>
            <a:r>
              <a:rPr lang="en-ID" b="1" dirty="0" err="1"/>
              <a:t>pengembangan</a:t>
            </a:r>
            <a:r>
              <a:rPr lang="en-ID" b="1" dirty="0"/>
              <a:t> </a:t>
            </a:r>
            <a:r>
              <a:rPr lang="en-ID" b="1" dirty="0" err="1"/>
              <a:t>algoritma</a:t>
            </a:r>
            <a:r>
              <a:rPr lang="en-ID" dirty="0"/>
              <a:t>: problem definition → model development → algorithm design → writing code → documentation.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direpresentasikan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/>
              <a:t>writing</a:t>
            </a:r>
            <a:r>
              <a:rPr lang="en-ID" dirty="0"/>
              <a:t> (Structured English, Pseudocode)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b="1" dirty="0"/>
              <a:t>drawing</a:t>
            </a:r>
            <a:r>
              <a:rPr lang="en-ID" dirty="0"/>
              <a:t> (Flowchart).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 err="1"/>
              <a:t>Operasi</a:t>
            </a:r>
            <a:r>
              <a:rPr lang="en-ID" b="1" dirty="0"/>
              <a:t> </a:t>
            </a:r>
            <a:r>
              <a:rPr lang="en-ID" b="1" dirty="0" err="1"/>
              <a:t>dasar</a:t>
            </a:r>
            <a:r>
              <a:rPr lang="en-ID" b="1" dirty="0"/>
              <a:t> </a:t>
            </a:r>
            <a:r>
              <a:rPr lang="en-ID" b="1" dirty="0" err="1"/>
              <a:t>komputer</a:t>
            </a:r>
            <a:r>
              <a:rPr lang="en-ID" dirty="0"/>
              <a:t>: input, output, compute, store, compare (selection), repetition (loop).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Structure theorem</a:t>
            </a:r>
            <a:r>
              <a:rPr lang="en-ID" dirty="0"/>
              <a:t>: </a:t>
            </a:r>
            <a:r>
              <a:rPr lang="en-ID" dirty="0" err="1"/>
              <a:t>semua</a:t>
            </a:r>
            <a:r>
              <a:rPr lang="en-ID" dirty="0"/>
              <a:t> program </a:t>
            </a:r>
            <a:r>
              <a:rPr lang="en-ID" dirty="0" err="1"/>
              <a:t>dibangun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struktur</a:t>
            </a:r>
            <a:r>
              <a:rPr lang="en-ID" dirty="0"/>
              <a:t> → sequence, selection, repetition.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b="1" dirty="0"/>
              <a:t>Bahasa C</a:t>
            </a:r>
            <a:r>
              <a:rPr lang="en-ID" dirty="0"/>
              <a:t>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: high performance, portability, efficiency.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 = </a:t>
            </a:r>
            <a:r>
              <a:rPr lang="en-ID" b="1" dirty="0"/>
              <a:t>structured programming language</a:t>
            </a:r>
            <a:r>
              <a:rPr lang="en-ID" dirty="0"/>
              <a:t>, program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b="1" dirty="0"/>
              <a:t>functions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Setiap</a:t>
            </a:r>
            <a:r>
              <a:rPr lang="en-ID" dirty="0"/>
              <a:t> program C punya </a:t>
            </a:r>
            <a:r>
              <a:rPr lang="en-ID" b="1" dirty="0" err="1"/>
              <a:t>satu</a:t>
            </a:r>
            <a:r>
              <a:rPr lang="en-ID" b="1" dirty="0"/>
              <a:t> </a:t>
            </a:r>
            <a:r>
              <a:rPr lang="en-ID" b="1" dirty="0" err="1"/>
              <a:t>fungsi</a:t>
            </a:r>
            <a:r>
              <a:rPr lang="en-ID" b="1" dirty="0"/>
              <a:t> </a:t>
            </a:r>
            <a:r>
              <a:rPr lang="en-ID" b="1" dirty="0" err="1"/>
              <a:t>utama</a:t>
            </a:r>
            <a:r>
              <a:rPr lang="en-ID" dirty="0"/>
              <a:t>: main().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C </a:t>
            </a:r>
            <a:r>
              <a:rPr lang="en-ID" b="1" dirty="0"/>
              <a:t>case-sensitive</a:t>
            </a:r>
            <a:r>
              <a:rPr lang="en-ID" dirty="0"/>
              <a:t> → </a:t>
            </a:r>
            <a:r>
              <a:rPr lang="en-ID" dirty="0" err="1"/>
              <a:t>huruf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/</a:t>
            </a:r>
            <a:r>
              <a:rPr lang="en-ID" dirty="0" err="1"/>
              <a:t>kecil</a:t>
            </a:r>
            <a:r>
              <a:rPr lang="en-ID" dirty="0"/>
              <a:t> </a:t>
            </a:r>
            <a:r>
              <a:rPr lang="en-ID" dirty="0" err="1"/>
              <a:t>dianggap</a:t>
            </a:r>
            <a:r>
              <a:rPr lang="en-ID" dirty="0"/>
              <a:t> </a:t>
            </a:r>
            <a:r>
              <a:rPr lang="en-ID" dirty="0" err="1"/>
              <a:t>berbeda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Setiap</a:t>
            </a:r>
            <a:r>
              <a:rPr lang="en-ID" dirty="0"/>
              <a:t> statement C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diakhiri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/>
              <a:t>semicolon (;)</a:t>
            </a:r>
            <a:r>
              <a:rPr lang="en-ID" dirty="0"/>
              <a:t>.</a:t>
            </a:r>
          </a:p>
          <a:p>
            <a:r>
              <a:rPr lang="en-ID" b="1" dirty="0"/>
              <a:t>💡 </a:t>
            </a:r>
            <a:r>
              <a:rPr lang="en-ID" b="1" dirty="0" err="1"/>
              <a:t>Penjelasan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Tekankan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b="1" dirty="0" err="1"/>
              <a:t>algoritma</a:t>
            </a:r>
            <a:r>
              <a:rPr lang="en-ID" dirty="0"/>
              <a:t> dan </a:t>
            </a:r>
            <a:r>
              <a:rPr lang="en-ID" b="1" dirty="0"/>
              <a:t>C programming</a:t>
            </a:r>
            <a:r>
              <a:rPr lang="en-ID" dirty="0"/>
              <a:t>: </a:t>
            </a:r>
            <a:r>
              <a:rPr lang="en-ID" dirty="0" err="1"/>
              <a:t>algoritma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“</a:t>
            </a:r>
            <a:r>
              <a:rPr lang="en-ID" dirty="0" err="1"/>
              <a:t>logika</a:t>
            </a:r>
            <a:r>
              <a:rPr lang="en-ID" dirty="0"/>
              <a:t>”, C </a:t>
            </a:r>
            <a:r>
              <a:rPr lang="en-ID" dirty="0" err="1"/>
              <a:t>adalah</a:t>
            </a:r>
            <a:r>
              <a:rPr lang="en-ID" dirty="0"/>
              <a:t> “</a:t>
            </a:r>
            <a:r>
              <a:rPr lang="en-ID" dirty="0" err="1"/>
              <a:t>alat</a:t>
            </a:r>
            <a:r>
              <a:rPr lang="en-ID" dirty="0"/>
              <a:t>”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mengimplementasikannya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Review </a:t>
            </a:r>
            <a:r>
              <a:rPr lang="en-ID" dirty="0" err="1"/>
              <a:t>kembali</a:t>
            </a:r>
            <a:r>
              <a:rPr lang="en-ID" dirty="0"/>
              <a:t> IPO (Input–Process–Output) agar </a:t>
            </a:r>
            <a:r>
              <a:rPr lang="en-ID" dirty="0" err="1"/>
              <a:t>mahasiswa</a:t>
            </a:r>
            <a:r>
              <a:rPr lang="en-ID" dirty="0"/>
              <a:t> punya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pikir</a:t>
            </a:r>
            <a:r>
              <a:rPr lang="en-ID" dirty="0"/>
              <a:t> yang </a:t>
            </a:r>
            <a:r>
              <a:rPr lang="en-ID" dirty="0" err="1"/>
              <a:t>konsisten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Ingatkan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/>
              <a:t>sequence–selection–repetition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fondasi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program, </a:t>
            </a:r>
            <a:r>
              <a:rPr lang="en-ID" dirty="0" err="1"/>
              <a:t>termasuk</a:t>
            </a:r>
            <a:r>
              <a:rPr lang="en-ID" dirty="0"/>
              <a:t> </a:t>
            </a:r>
            <a:r>
              <a:rPr lang="en-ID" dirty="0" err="1"/>
              <a:t>nanti</a:t>
            </a:r>
            <a:r>
              <a:rPr lang="en-ID" dirty="0"/>
              <a:t> di C.</a:t>
            </a:r>
          </a:p>
          <a:p>
            <a:r>
              <a:rPr lang="en-ID" b="1" dirty="0"/>
              <a:t>🎓 Tips </a:t>
            </a:r>
            <a:r>
              <a:rPr lang="en-ID" b="1" dirty="0" err="1"/>
              <a:t>Mengajar</a:t>
            </a:r>
            <a:endParaRPr lang="en-ID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Gunakan</a:t>
            </a:r>
            <a:r>
              <a:rPr lang="en-ID" dirty="0"/>
              <a:t> slide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/>
              <a:t>recap</a:t>
            </a:r>
            <a:r>
              <a:rPr lang="en-ID" dirty="0"/>
              <a:t>: </a:t>
            </a:r>
            <a:r>
              <a:rPr lang="en-ID" dirty="0" err="1"/>
              <a:t>tanyakan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ulang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kata-kata </a:t>
            </a:r>
            <a:r>
              <a:rPr lang="en-ID" dirty="0" err="1"/>
              <a:t>sendiri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Bisa </a:t>
            </a:r>
            <a:r>
              <a:rPr lang="en-ID" dirty="0" err="1"/>
              <a:t>jadikan</a:t>
            </a:r>
            <a:r>
              <a:rPr lang="en-ID" dirty="0"/>
              <a:t> </a:t>
            </a:r>
            <a:r>
              <a:rPr lang="en-ID" b="1" dirty="0"/>
              <a:t>quiz </a:t>
            </a:r>
            <a:r>
              <a:rPr lang="en-ID" b="1" dirty="0" err="1"/>
              <a:t>cepat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</a:t>
            </a:r>
            <a:r>
              <a:rPr lang="en-ID" dirty="0" err="1"/>
              <a:t>Sebutkan</a:t>
            </a:r>
            <a:r>
              <a:rPr lang="en-ID" dirty="0"/>
              <a:t> 3 </a:t>
            </a:r>
            <a:r>
              <a:rPr lang="en-ID" dirty="0" err="1"/>
              <a:t>alasan</a:t>
            </a:r>
            <a:r>
              <a:rPr lang="en-ID" dirty="0"/>
              <a:t> </a:t>
            </a:r>
            <a:r>
              <a:rPr lang="en-ID" dirty="0" err="1"/>
              <a:t>mengapa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C, </a:t>
            </a:r>
            <a:r>
              <a:rPr lang="en-ID" dirty="0" err="1"/>
              <a:t>padahal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Python/Java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populer</a:t>
            </a:r>
            <a:r>
              <a:rPr lang="en-ID" dirty="0"/>
              <a:t>?”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 err="1"/>
              <a:t>Tutup</a:t>
            </a:r>
            <a:r>
              <a:rPr lang="en-ID" dirty="0"/>
              <a:t> </a:t>
            </a:r>
            <a:r>
              <a:rPr lang="en-ID" dirty="0" err="1"/>
              <a:t>sesi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gambaran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dirty="0"/>
              <a:t>“Hari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algoritma</a:t>
            </a:r>
            <a:r>
              <a:rPr lang="en-ID" dirty="0"/>
              <a:t> dan </a:t>
            </a:r>
            <a:r>
              <a:rPr lang="en-ID" dirty="0" err="1"/>
              <a:t>pengenalan</a:t>
            </a:r>
            <a:r>
              <a:rPr lang="en-ID" dirty="0"/>
              <a:t> C. </a:t>
            </a:r>
            <a:r>
              <a:rPr lang="en-ID" dirty="0" err="1"/>
              <a:t>Mulai</a:t>
            </a:r>
            <a:r>
              <a:rPr lang="en-ID" dirty="0"/>
              <a:t> </a:t>
            </a:r>
            <a:r>
              <a:rPr lang="en-ID" dirty="0" err="1"/>
              <a:t>minggu</a:t>
            </a:r>
            <a:r>
              <a:rPr lang="en-ID" dirty="0"/>
              <a:t> </a:t>
            </a:r>
            <a:r>
              <a:rPr lang="en-ID" dirty="0" err="1"/>
              <a:t>depan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banyak</a:t>
            </a:r>
            <a:r>
              <a:rPr lang="en-ID" dirty="0"/>
              <a:t> </a:t>
            </a:r>
            <a:r>
              <a:rPr lang="en-ID" dirty="0" err="1"/>
              <a:t>praktik</a:t>
            </a:r>
            <a:r>
              <a:rPr lang="en-ID" dirty="0"/>
              <a:t> coding </a:t>
            </a:r>
            <a:r>
              <a:rPr lang="en-ID" dirty="0" err="1"/>
              <a:t>langsung</a:t>
            </a:r>
            <a:r>
              <a:rPr lang="en-ID" dirty="0"/>
              <a:t>.”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99208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5.png"/><Relationship Id="rId5" Type="http://schemas.openxmlformats.org/officeDocument/2006/relationships/image" Target="../media/image11.svg"/><Relationship Id="rId10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svg"/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y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 Slide-01.jpg" descr="BG Slide-01.jpg">
            <a:extLst>
              <a:ext uri="{FF2B5EF4-FFF2-40B4-BE49-F238E27FC236}">
                <a16:creationId xmlns:a16="http://schemas.microsoft.com/office/drawing/2014/main" id="{2AB02847-5A77-D04F-9022-6161AA94A3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Rounded Rectangle">
            <a:extLst>
              <a:ext uri="{FF2B5EF4-FFF2-40B4-BE49-F238E27FC236}">
                <a16:creationId xmlns:a16="http://schemas.microsoft.com/office/drawing/2014/main" id="{2610CD5C-942F-BF48-875B-42FFCE146C9A}"/>
              </a:ext>
            </a:extLst>
          </p:cNvPr>
          <p:cNvSpPr/>
          <p:nvPr userDrawn="1"/>
        </p:nvSpPr>
        <p:spPr>
          <a:xfrm>
            <a:off x="11684000" y="10608557"/>
            <a:ext cx="1016000" cy="88901"/>
          </a:xfrm>
          <a:prstGeom prst="roundRect">
            <a:avLst>
              <a:gd name="adj" fmla="val 50000"/>
            </a:avLst>
          </a:prstGeom>
          <a:solidFill>
            <a:srgbClr val="F087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b="0" i="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9" name="Rounded Rectangle">
            <a:extLst>
              <a:ext uri="{FF2B5EF4-FFF2-40B4-BE49-F238E27FC236}">
                <a16:creationId xmlns:a16="http://schemas.microsoft.com/office/drawing/2014/main" id="{A398922F-A33B-3C44-AAA1-709DF0A7FE30}"/>
              </a:ext>
            </a:extLst>
          </p:cNvPr>
          <p:cNvSpPr/>
          <p:nvPr userDrawn="1"/>
        </p:nvSpPr>
        <p:spPr>
          <a:xfrm>
            <a:off x="11684000" y="10608557"/>
            <a:ext cx="1016000" cy="88901"/>
          </a:xfrm>
          <a:prstGeom prst="roundRect">
            <a:avLst>
              <a:gd name="adj" fmla="val 50000"/>
            </a:avLst>
          </a:prstGeom>
          <a:solidFill>
            <a:srgbClr val="F087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23" name="Body Level One…">
            <a:extLst>
              <a:ext uri="{FF2B5EF4-FFF2-40B4-BE49-F238E27FC236}">
                <a16:creationId xmlns:a16="http://schemas.microsoft.com/office/drawing/2014/main" id="{DC9E4D2B-1303-D647-ADF8-BD63A36C3CA0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6754848"/>
            <a:ext cx="21971001" cy="190500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kumimoji="0" sz="5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rPr dirty="0"/>
              <a:t>Presentation Subtitle</a:t>
            </a:r>
          </a:p>
          <a:p>
            <a:pPr lvl="4"/>
            <a:endParaRPr dirty="0"/>
          </a:p>
        </p:txBody>
      </p:sp>
      <p:sp>
        <p:nvSpPr>
          <p:cNvPr id="24" name="Presentation Title">
            <a:extLst>
              <a:ext uri="{FF2B5EF4-FFF2-40B4-BE49-F238E27FC236}">
                <a16:creationId xmlns:a16="http://schemas.microsoft.com/office/drawing/2014/main" id="{1323A2FB-C06C-AA47-AA40-00FC9E490C6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39178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kumimoji="0" sz="12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Presentation</a:t>
            </a:r>
            <a:r>
              <a:rPr dirty="0"/>
              <a:t> </a:t>
            </a:r>
            <a:r>
              <a:rPr lang="en-US" dirty="0"/>
              <a:t>Title</a:t>
            </a:r>
            <a:endParaRPr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6474C2C-5958-6F6B-1482-E67DED339D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8192" y="11538583"/>
            <a:ext cx="4212692" cy="745888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lvl="0"/>
            <a:r>
              <a:rPr lang="en-US" dirty="0"/>
              <a:t>Type your name</a:t>
            </a:r>
          </a:p>
        </p:txBody>
      </p:sp>
      <p:sp>
        <p:nvSpPr>
          <p:cNvPr id="4" name="UNIVERSITAS BINA NUSANTARA">
            <a:extLst>
              <a:ext uri="{FF2B5EF4-FFF2-40B4-BE49-F238E27FC236}">
                <a16:creationId xmlns:a16="http://schemas.microsoft.com/office/drawing/2014/main" id="{5DC7F27E-9CB9-099F-4DA7-367C6ADB411B}"/>
              </a:ext>
            </a:extLst>
          </p:cNvPr>
          <p:cNvSpPr txBox="1"/>
          <p:nvPr userDrawn="1"/>
        </p:nvSpPr>
        <p:spPr>
          <a:xfrm>
            <a:off x="10058192" y="11100823"/>
            <a:ext cx="4212692" cy="351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821531">
              <a:lnSpc>
                <a:spcPct val="80000"/>
              </a:lnSpc>
              <a:defRPr sz="36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"/>
              </a:defRPr>
            </a:pPr>
            <a:r>
              <a:rPr lang="en-US" sz="2800" dirty="0"/>
              <a:t>SUBJECT MATTER EXPERT</a:t>
            </a:r>
            <a:endParaRPr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72B8CD-2B60-168D-460C-3FFD38B69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009027" y="758208"/>
            <a:ext cx="2698754" cy="1143002"/>
          </a:xfrm>
          <a:prstGeom prst="rect">
            <a:avLst/>
          </a:prstGeom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69A49E29-524D-6392-0485-9DF63C0D6D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9412486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y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0CE21BA8-841F-EE46-90AB-358900DBBA45}"/>
              </a:ext>
            </a:extLst>
          </p:cNvPr>
          <p:cNvSpPr/>
          <p:nvPr userDrawn="1"/>
        </p:nvSpPr>
        <p:spPr>
          <a:xfrm>
            <a:off x="0" y="2363008"/>
            <a:ext cx="24384000" cy="11436178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2058"/>
            <a:ext cx="14715569" cy="510281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rgbClr val="424242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CCD29839-25B4-3D48-8D8C-B1D859A74A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86930" y="5334432"/>
            <a:ext cx="13714940" cy="4522264"/>
          </a:xfrm>
        </p:spPr>
        <p:txBody>
          <a:bodyPr>
            <a:normAutofit/>
          </a:bodyPr>
          <a:lstStyle>
            <a:lvl1pPr marL="266700" indent="-266700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890588" indent="-280988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470025" indent="-250825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2138363" indent="-309563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717800" indent="-279400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B39841-01E8-3B46-1169-9D75B18B7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2" name="Group">
            <a:extLst>
              <a:ext uri="{FF2B5EF4-FFF2-40B4-BE49-F238E27FC236}">
                <a16:creationId xmlns:a16="http://schemas.microsoft.com/office/drawing/2014/main" id="{AC8C371E-C0F6-4081-3D3F-D6E3528C4285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4" name="Image" descr="Image">
              <a:extLst>
                <a:ext uri="{FF2B5EF4-FFF2-40B4-BE49-F238E27FC236}">
                  <a16:creationId xmlns:a16="http://schemas.microsoft.com/office/drawing/2014/main" id="{521B05C9-D576-5C9F-B6FD-5FB48D1A7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BAAB4BAE-E916-72F8-967D-ECE287538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4B27BB17-04E8-65DD-1C87-6ECA478DD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0902452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ty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 Slide-01.jpg" descr="BG Slide-01.jpg">
            <a:extLst>
              <a:ext uri="{FF2B5EF4-FFF2-40B4-BE49-F238E27FC236}">
                <a16:creationId xmlns:a16="http://schemas.microsoft.com/office/drawing/2014/main" id="{2AB02847-5A77-D04F-9022-6161AA94A3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F7BB76AE-A45C-1F43-9E7B-E96439A8D439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gradFill>
            <a:gsLst>
              <a:gs pos="0">
                <a:srgbClr val="2670B8"/>
              </a:gs>
              <a:gs pos="100000">
                <a:srgbClr val="2258A7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20" name="Rounded Rectangle">
            <a:extLst>
              <a:ext uri="{FF2B5EF4-FFF2-40B4-BE49-F238E27FC236}">
                <a16:creationId xmlns:a16="http://schemas.microsoft.com/office/drawing/2014/main" id="{2610CD5C-942F-BF48-875B-42FFCE146C9A}"/>
              </a:ext>
            </a:extLst>
          </p:cNvPr>
          <p:cNvSpPr/>
          <p:nvPr userDrawn="1"/>
        </p:nvSpPr>
        <p:spPr>
          <a:xfrm>
            <a:off x="11684000" y="10608557"/>
            <a:ext cx="1016000" cy="88901"/>
          </a:xfrm>
          <a:prstGeom prst="roundRect">
            <a:avLst>
              <a:gd name="adj" fmla="val 50000"/>
            </a:avLst>
          </a:prstGeom>
          <a:solidFill>
            <a:srgbClr val="F087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b="0" i="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9" name="Rounded Rectangle">
            <a:extLst>
              <a:ext uri="{FF2B5EF4-FFF2-40B4-BE49-F238E27FC236}">
                <a16:creationId xmlns:a16="http://schemas.microsoft.com/office/drawing/2014/main" id="{A398922F-A33B-3C44-AAA1-709DF0A7FE30}"/>
              </a:ext>
            </a:extLst>
          </p:cNvPr>
          <p:cNvSpPr/>
          <p:nvPr userDrawn="1"/>
        </p:nvSpPr>
        <p:spPr>
          <a:xfrm>
            <a:off x="11684000" y="10608557"/>
            <a:ext cx="1016000" cy="88901"/>
          </a:xfrm>
          <a:prstGeom prst="roundRect">
            <a:avLst>
              <a:gd name="adj" fmla="val 50000"/>
            </a:avLst>
          </a:prstGeom>
          <a:solidFill>
            <a:srgbClr val="F087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23" name="Body Level One…">
            <a:extLst>
              <a:ext uri="{FF2B5EF4-FFF2-40B4-BE49-F238E27FC236}">
                <a16:creationId xmlns:a16="http://schemas.microsoft.com/office/drawing/2014/main" id="{DC9E4D2B-1303-D647-ADF8-BD63A36C3CA0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6754848"/>
            <a:ext cx="21971001" cy="190500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kumimoji="0" sz="5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rPr dirty="0"/>
              <a:t>Presentation Subtitle</a:t>
            </a:r>
          </a:p>
          <a:p>
            <a:pPr lvl="4"/>
            <a:endParaRPr dirty="0"/>
          </a:p>
        </p:txBody>
      </p:sp>
      <p:sp>
        <p:nvSpPr>
          <p:cNvPr id="24" name="Presentation Title">
            <a:extLst>
              <a:ext uri="{FF2B5EF4-FFF2-40B4-BE49-F238E27FC236}">
                <a16:creationId xmlns:a16="http://schemas.microsoft.com/office/drawing/2014/main" id="{1323A2FB-C06C-AA47-AA40-00FC9E490C6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391781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kumimoji="0" sz="12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Presentation</a:t>
            </a:r>
            <a:r>
              <a:rPr dirty="0"/>
              <a:t> </a:t>
            </a:r>
            <a:r>
              <a:rPr lang="en-ID" dirty="0"/>
              <a:t>Title</a:t>
            </a:r>
            <a:endParaRPr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3DCB9E1-9FF7-C612-AB16-FF6707878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8192" y="11538583"/>
            <a:ext cx="4212692" cy="745888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lvl="0"/>
            <a:r>
              <a:rPr lang="en-US" dirty="0"/>
              <a:t>Type your name</a:t>
            </a:r>
          </a:p>
        </p:txBody>
      </p:sp>
      <p:sp>
        <p:nvSpPr>
          <p:cNvPr id="3" name="UNIVERSITAS BINA NUSANTARA">
            <a:extLst>
              <a:ext uri="{FF2B5EF4-FFF2-40B4-BE49-F238E27FC236}">
                <a16:creationId xmlns:a16="http://schemas.microsoft.com/office/drawing/2014/main" id="{76287026-42FF-418F-A536-8F52F4949E8D}"/>
              </a:ext>
            </a:extLst>
          </p:cNvPr>
          <p:cNvSpPr txBox="1"/>
          <p:nvPr userDrawn="1"/>
        </p:nvSpPr>
        <p:spPr>
          <a:xfrm>
            <a:off x="10058192" y="11100823"/>
            <a:ext cx="4212692" cy="351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821531">
              <a:lnSpc>
                <a:spcPct val="80000"/>
              </a:lnSpc>
              <a:defRPr sz="36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"/>
              </a:defRPr>
            </a:pPr>
            <a:r>
              <a:rPr lang="en-US" sz="2800" dirty="0"/>
              <a:t>SUBJECT MATTER EXPERT</a:t>
            </a:r>
            <a:endParaRPr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412E04-E7E5-6907-9DD0-CE975EF38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1009028" y="758208"/>
            <a:ext cx="2698754" cy="1143002"/>
          </a:xfrm>
          <a:prstGeom prst="rect">
            <a:avLst/>
          </a:prstGeom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926A66CA-CC36-3D53-1A6D-2BBE35B859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0031857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ection ty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Slide-01.jpg" descr="BG Slide-01.jpg">
            <a:extLst>
              <a:ext uri="{FF2B5EF4-FFF2-40B4-BE49-F238E27FC236}">
                <a16:creationId xmlns:a16="http://schemas.microsoft.com/office/drawing/2014/main" id="{4290823B-2698-F44F-82ED-3153CB051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 algn="ctr">
              <a:defRPr kumimoji="0" sz="10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Section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493109-42AD-F678-F34A-9DA73287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01451" y="758208"/>
            <a:ext cx="2698754" cy="1143002"/>
          </a:xfrm>
          <a:prstGeom prst="rect">
            <a:avLst/>
          </a:prstGeom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B64D7030-BF7A-6737-0471-B16F6A5E914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26208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ection ty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Slide-01.jpg" descr="BG Slide-01.jpg">
            <a:extLst>
              <a:ext uri="{FF2B5EF4-FFF2-40B4-BE49-F238E27FC236}">
                <a16:creationId xmlns:a16="http://schemas.microsoft.com/office/drawing/2014/main" id="{4290823B-2698-F44F-82ED-3153CB051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">
            <a:extLst>
              <a:ext uri="{FF2B5EF4-FFF2-40B4-BE49-F238E27FC236}">
                <a16:creationId xmlns:a16="http://schemas.microsoft.com/office/drawing/2014/main" id="{039E3D91-9575-7645-A4DA-1857555C3973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gradFill>
            <a:gsLst>
              <a:gs pos="0">
                <a:srgbClr val="F15A24"/>
              </a:gs>
              <a:gs pos="100000">
                <a:srgbClr val="F8A036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 algn="ctr">
              <a:defRPr kumimoji="0" sz="10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Section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F37568-0478-FF67-A2F0-B1647C1EC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24" y="758208"/>
            <a:ext cx="2698754" cy="1143002"/>
          </a:xfrm>
          <a:prstGeom prst="rect">
            <a:avLst/>
          </a:prstGeom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97B52BDB-6F34-5E38-95B5-002D2E4627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22" y="758207"/>
            <a:ext cx="1914972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2120862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ection typ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Slide-01.jpg" descr="BG Slide-01.jpg">
            <a:extLst>
              <a:ext uri="{FF2B5EF4-FFF2-40B4-BE49-F238E27FC236}">
                <a16:creationId xmlns:a16="http://schemas.microsoft.com/office/drawing/2014/main" id="{4290823B-2698-F44F-82ED-3153CB051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9B58D5CA-1AEF-754B-9F74-AE29F8DD61D5}"/>
              </a:ext>
            </a:extLst>
          </p:cNvPr>
          <p:cNvSpPr/>
          <p:nvPr userDrawn="1"/>
        </p:nvSpPr>
        <p:spPr>
          <a:xfrm>
            <a:off x="-1" y="0"/>
            <a:ext cx="24384001" cy="13716000"/>
          </a:xfrm>
          <a:prstGeom prst="rect">
            <a:avLst/>
          </a:prstGeom>
          <a:gradFill>
            <a:gsLst>
              <a:gs pos="0">
                <a:srgbClr val="F89620"/>
              </a:gs>
              <a:gs pos="100000">
                <a:srgbClr val="FFB039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 algn="ctr">
              <a:defRPr kumimoji="0" sz="10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Section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174CAF-8FC8-EDAE-768D-30BF90143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24" y="758208"/>
            <a:ext cx="2698754" cy="1143002"/>
          </a:xfrm>
          <a:prstGeom prst="rect">
            <a:avLst/>
          </a:prstGeom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023E32AF-B055-2D80-60DC-AD951FFC6EC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22" y="758207"/>
            <a:ext cx="1914972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299051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ection typ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Slide-01.jpg" descr="BG Slide-01.jpg">
            <a:extLst>
              <a:ext uri="{FF2B5EF4-FFF2-40B4-BE49-F238E27FC236}">
                <a16:creationId xmlns:a16="http://schemas.microsoft.com/office/drawing/2014/main" id="{4290823B-2698-F44F-82ED-3153CB051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">
            <a:extLst>
              <a:ext uri="{FF2B5EF4-FFF2-40B4-BE49-F238E27FC236}">
                <a16:creationId xmlns:a16="http://schemas.microsoft.com/office/drawing/2014/main" id="{D74DB4AE-0419-BC41-9D4A-DC2FB6ABAE92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gradFill>
            <a:gsLst>
              <a:gs pos="0">
                <a:srgbClr val="2B7EC4"/>
              </a:gs>
              <a:gs pos="100000">
                <a:srgbClr val="57BFE8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 algn="ctr">
              <a:defRPr kumimoji="0" sz="10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Section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3F9842-C644-B204-B6FB-F1DB21947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12" y="758208"/>
            <a:ext cx="2698754" cy="1143002"/>
          </a:xfrm>
          <a:prstGeom prst="rect">
            <a:avLst/>
          </a:prstGeom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171C5759-0A99-760B-64A0-C6156603CAC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8888290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ection typ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Slide-01.jpg" descr="BG Slide-01.jpg">
            <a:extLst>
              <a:ext uri="{FF2B5EF4-FFF2-40B4-BE49-F238E27FC236}">
                <a16:creationId xmlns:a16="http://schemas.microsoft.com/office/drawing/2014/main" id="{4290823B-2698-F44F-82ED-3153CB051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5C668086-F712-8640-8B8D-2424E50E003F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gradFill>
            <a:gsLst>
              <a:gs pos="0">
                <a:srgbClr val="2670B8"/>
              </a:gs>
              <a:gs pos="100000">
                <a:srgbClr val="2258A7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 algn="ctr">
              <a:defRPr kumimoji="0" sz="10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Section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FBCE66-A5E8-A158-9B31-BA9AFC103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12" y="758208"/>
            <a:ext cx="2698754" cy="1143002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F25DF897-C0D1-81DA-05D2-9D6EC69E200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073022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ection typ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Slide-01.jpg" descr="BG Slide-01.jpg">
            <a:extLst>
              <a:ext uri="{FF2B5EF4-FFF2-40B4-BE49-F238E27FC236}">
                <a16:creationId xmlns:a16="http://schemas.microsoft.com/office/drawing/2014/main" id="{4290823B-2698-F44F-82ED-3153CB051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">
            <a:extLst>
              <a:ext uri="{FF2B5EF4-FFF2-40B4-BE49-F238E27FC236}">
                <a16:creationId xmlns:a16="http://schemas.microsoft.com/office/drawing/2014/main" id="{B6B9E9EC-92F4-2943-BCEE-A17DD1A638A8}"/>
              </a:ext>
            </a:extLst>
          </p:cNvPr>
          <p:cNvSpPr/>
          <p:nvPr userDrawn="1"/>
        </p:nvSpPr>
        <p:spPr>
          <a:xfrm>
            <a:off x="-56844" y="-25400"/>
            <a:ext cx="24497688" cy="13766800"/>
          </a:xfrm>
          <a:prstGeom prst="rect">
            <a:avLst/>
          </a:prstGeom>
          <a:gradFill>
            <a:gsLst>
              <a:gs pos="0">
                <a:srgbClr val="315094"/>
              </a:gs>
              <a:gs pos="100000">
                <a:srgbClr val="293C6E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 algn="ctr">
              <a:defRPr kumimoji="0" sz="10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Section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3DC583-F6CD-401E-7E06-373CCF952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12" y="758208"/>
            <a:ext cx="2698754" cy="1143002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B18B5FE2-77F7-8983-B96D-E39C876C98D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1268309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Section typ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G Slide-01.jpg" descr="BG Slide-01.jpg">
            <a:extLst>
              <a:ext uri="{FF2B5EF4-FFF2-40B4-BE49-F238E27FC236}">
                <a16:creationId xmlns:a16="http://schemas.microsoft.com/office/drawing/2014/main" id="{4290823B-2698-F44F-82ED-3153CB051C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3B0134B8-92DD-5A47-83ED-ED2B1DC0A2FA}"/>
              </a:ext>
            </a:extLst>
          </p:cNvPr>
          <p:cNvSpPr/>
          <p:nvPr userDrawn="1"/>
        </p:nvSpPr>
        <p:spPr>
          <a:xfrm>
            <a:off x="-56844" y="-25400"/>
            <a:ext cx="24497688" cy="13766800"/>
          </a:xfrm>
          <a:prstGeom prst="rect">
            <a:avLst/>
          </a:prstGeom>
          <a:gradFill>
            <a:gsLst>
              <a:gs pos="0">
                <a:srgbClr val="797979"/>
              </a:gs>
              <a:gs pos="100000">
                <a:srgbClr val="A9A9A9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 algn="ctr">
              <a:defRPr kumimoji="0" sz="10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Section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53EC82-39FF-16C4-642C-2070D4989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12" y="758208"/>
            <a:ext cx="2698754" cy="1143002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479D2E17-CD2E-3750-65DE-315E0C44F5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7946358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y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">
            <a:extLst>
              <a:ext uri="{FF2B5EF4-FFF2-40B4-BE49-F238E27FC236}">
                <a16:creationId xmlns:a16="http://schemas.microsoft.com/office/drawing/2014/main" id="{0CE21BA8-841F-EE46-90AB-358900DBBA45}"/>
              </a:ext>
            </a:extLst>
          </p:cNvPr>
          <p:cNvSpPr/>
          <p:nvPr userDrawn="1"/>
        </p:nvSpPr>
        <p:spPr>
          <a:xfrm>
            <a:off x="0" y="2363008"/>
            <a:ext cx="24384000" cy="11436178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86AB40C6-E41E-9F54-5391-1B969D0CD911}"/>
              </a:ext>
            </a:extLst>
          </p:cNvPr>
          <p:cNvSpPr/>
          <p:nvPr userDrawn="1"/>
        </p:nvSpPr>
        <p:spPr>
          <a:xfrm>
            <a:off x="6181816" y="4686855"/>
            <a:ext cx="15362340" cy="1800000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80221CE-1DAF-B881-9928-5F7152658A68}"/>
              </a:ext>
            </a:extLst>
          </p:cNvPr>
          <p:cNvSpPr/>
          <p:nvPr userDrawn="1"/>
        </p:nvSpPr>
        <p:spPr>
          <a:xfrm>
            <a:off x="2167377" y="4686855"/>
            <a:ext cx="4545657" cy="1800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769ADC5F-7856-93FC-73B6-D0FD6CF171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51814" y="4995800"/>
            <a:ext cx="13796177" cy="1204225"/>
          </a:xfrm>
        </p:spPr>
        <p:txBody>
          <a:bodyPr>
            <a:noAutofit/>
          </a:bodyPr>
          <a:lstStyle>
            <a:lvl1pPr marL="0" indent="0">
              <a:buNone/>
              <a:defRPr kumimoji="0" lang="en-US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00A99FD3-8026-DED8-6415-E6F86A722F0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54063" y="4995800"/>
            <a:ext cx="3372284" cy="1204225"/>
          </a:xfrm>
        </p:spPr>
        <p:txBody>
          <a:bodyPr>
            <a:noAutofit/>
          </a:bodyPr>
          <a:lstStyle>
            <a:lvl1pPr marL="0" indent="0">
              <a:buNone/>
              <a:defRPr kumimoji="0" lang="en-US" sz="28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247E1DC-6698-D91F-6E0F-EE6AA5A0EE44}"/>
              </a:ext>
            </a:extLst>
          </p:cNvPr>
          <p:cNvSpPr/>
          <p:nvPr userDrawn="1"/>
        </p:nvSpPr>
        <p:spPr>
          <a:xfrm>
            <a:off x="6181816" y="7440664"/>
            <a:ext cx="15362340" cy="1800000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4546BDD-E691-E2BA-47E5-B549A7229C89}"/>
              </a:ext>
            </a:extLst>
          </p:cNvPr>
          <p:cNvSpPr/>
          <p:nvPr userDrawn="1"/>
        </p:nvSpPr>
        <p:spPr>
          <a:xfrm>
            <a:off x="2167377" y="7440664"/>
            <a:ext cx="4545657" cy="1800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60AF2BE-EDAA-B7C2-8580-AB1ACF70EF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51814" y="7749609"/>
            <a:ext cx="13796177" cy="1204225"/>
          </a:xfrm>
        </p:spPr>
        <p:txBody>
          <a:bodyPr>
            <a:noAutofit/>
          </a:bodyPr>
          <a:lstStyle>
            <a:lvl1pPr marL="0" indent="0">
              <a:buNone/>
              <a:defRPr kumimoji="0" lang="en-US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EC36AFE-3A01-B3EC-7E28-B8F97B9003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54063" y="7749609"/>
            <a:ext cx="3372284" cy="1204225"/>
          </a:xfrm>
        </p:spPr>
        <p:txBody>
          <a:bodyPr>
            <a:noAutofit/>
          </a:bodyPr>
          <a:lstStyle>
            <a:lvl1pPr marL="0" indent="0">
              <a:buNone/>
              <a:defRPr kumimoji="0" lang="en-US" sz="28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E84B4FD-950C-7E7E-B32E-0106A01D53C4}"/>
              </a:ext>
            </a:extLst>
          </p:cNvPr>
          <p:cNvSpPr/>
          <p:nvPr userDrawn="1"/>
        </p:nvSpPr>
        <p:spPr>
          <a:xfrm>
            <a:off x="6181816" y="10194473"/>
            <a:ext cx="15362340" cy="1800000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B266147-1D67-88E4-9FE7-F833346E464A}"/>
              </a:ext>
            </a:extLst>
          </p:cNvPr>
          <p:cNvSpPr/>
          <p:nvPr userDrawn="1"/>
        </p:nvSpPr>
        <p:spPr>
          <a:xfrm>
            <a:off x="2167377" y="10194473"/>
            <a:ext cx="4545657" cy="1800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6248EF39-489B-0AB6-1C39-97964F6585C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051814" y="10503418"/>
            <a:ext cx="13796177" cy="1204225"/>
          </a:xfrm>
        </p:spPr>
        <p:txBody>
          <a:bodyPr>
            <a:noAutofit/>
          </a:bodyPr>
          <a:lstStyle>
            <a:lvl1pPr marL="0" indent="0">
              <a:buNone/>
              <a:defRPr kumimoji="0" lang="en-US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E37917F2-61C0-8B23-0D87-2AA3EEB8377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54063" y="10503418"/>
            <a:ext cx="3372284" cy="1204225"/>
          </a:xfrm>
        </p:spPr>
        <p:txBody>
          <a:bodyPr>
            <a:noAutofit/>
          </a:bodyPr>
          <a:lstStyle>
            <a:lvl1pPr marL="0" indent="0">
              <a:buNone/>
              <a:defRPr kumimoji="0" lang="en-US" sz="28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3F0C4EB7-81AE-6D10-33F3-83A99AC2F3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2058"/>
            <a:ext cx="14715569" cy="510281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43113C8-679B-440C-38CF-27CC1A6FF3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rgbClr val="424242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947DDD-26C7-6643-F78E-7D846EE61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4" name="Group">
            <a:extLst>
              <a:ext uri="{FF2B5EF4-FFF2-40B4-BE49-F238E27FC236}">
                <a16:creationId xmlns:a16="http://schemas.microsoft.com/office/drawing/2014/main" id="{7ECEA5DF-6E18-3A6E-8D5B-83F815F6641C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7091168A-CF21-90B0-E317-4D5837F67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Image" descr="Image">
              <a:extLst>
                <a:ext uri="{FF2B5EF4-FFF2-40B4-BE49-F238E27FC236}">
                  <a16:creationId xmlns:a16="http://schemas.microsoft.com/office/drawing/2014/main" id="{66F1D347-8887-50E1-404D-81CA8EA95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" name="Image" descr="Image">
              <a:extLst>
                <a:ext uri="{FF2B5EF4-FFF2-40B4-BE49-F238E27FC236}">
                  <a16:creationId xmlns:a16="http://schemas.microsoft.com/office/drawing/2014/main" id="{31815DE4-517D-1DFD-DEB0-EFAEBDA0E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998102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yp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">
            <a:extLst>
              <a:ext uri="{FF2B5EF4-FFF2-40B4-BE49-F238E27FC236}">
                <a16:creationId xmlns:a16="http://schemas.microsoft.com/office/drawing/2014/main" id="{5B500D99-BCA8-5A47-AC2D-7A5DFB585C9A}"/>
              </a:ext>
            </a:extLst>
          </p:cNvPr>
          <p:cNvSpPr/>
          <p:nvPr userDrawn="1"/>
        </p:nvSpPr>
        <p:spPr>
          <a:xfrm>
            <a:off x="-13856" y="2360348"/>
            <a:ext cx="24397856" cy="11436178"/>
          </a:xfrm>
          <a:prstGeom prst="rect">
            <a:avLst/>
          </a:prstGeom>
          <a:gradFill>
            <a:gsLst>
              <a:gs pos="0">
                <a:srgbClr val="2B7EC4"/>
              </a:gs>
              <a:gs pos="100000">
                <a:srgbClr val="57BFE8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104" name="Content Placeholder 7">
            <a:extLst>
              <a:ext uri="{FF2B5EF4-FFF2-40B4-BE49-F238E27FC236}">
                <a16:creationId xmlns:a16="http://schemas.microsoft.com/office/drawing/2014/main" id="{A238D5AC-1068-5240-9AFA-91BA1250D94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86930" y="5334432"/>
            <a:ext cx="13714940" cy="4522264"/>
          </a:xfrm>
        </p:spPr>
        <p:txBody>
          <a:bodyPr>
            <a:normAutofit/>
          </a:bodyPr>
          <a:lstStyle>
            <a:lvl1pPr marL="266700" indent="-266700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890588" indent="-280988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470025" indent="-250825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2138363" indent="-309563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717800" indent="-279400">
              <a:lnSpc>
                <a:spcPct val="100000"/>
              </a:lnSpc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99AE5-3E66-BB3F-4028-3D48CC999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5" name="Group">
            <a:extLst>
              <a:ext uri="{FF2B5EF4-FFF2-40B4-BE49-F238E27FC236}">
                <a16:creationId xmlns:a16="http://schemas.microsoft.com/office/drawing/2014/main" id="{394FDA65-5E81-1098-0941-1FB18BED14DD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38BA09D8-F8B2-19A8-B70A-1A73ACE24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C8189981-CA8D-3F41-4C71-452D07E52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F2CA1978-1D7F-9FBC-1610-A6CA7FFAA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13405103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yp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D2A636C9-947E-150D-EB07-22919761FA60}"/>
              </a:ext>
            </a:extLst>
          </p:cNvPr>
          <p:cNvSpPr/>
          <p:nvPr userDrawn="1"/>
        </p:nvSpPr>
        <p:spPr>
          <a:xfrm>
            <a:off x="-13856" y="2360348"/>
            <a:ext cx="24397856" cy="11436178"/>
          </a:xfrm>
          <a:prstGeom prst="rect">
            <a:avLst/>
          </a:prstGeom>
          <a:gradFill>
            <a:gsLst>
              <a:gs pos="0">
                <a:srgbClr val="2B7EC4"/>
              </a:gs>
              <a:gs pos="100000">
                <a:srgbClr val="57BFE8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0C2D7F5C-BD73-5445-9E3A-82A31E22F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7377" y="9337350"/>
            <a:ext cx="4759266" cy="2315506"/>
          </a:xfrm>
        </p:spPr>
        <p:txBody>
          <a:bodyPr>
            <a:noAutofit/>
          </a:bodyPr>
          <a:lstStyle>
            <a:lvl1pPr marL="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25FCA52D-C087-3347-A5F3-54D623B211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05342" y="9337350"/>
            <a:ext cx="4759266" cy="2315506"/>
          </a:xfrm>
        </p:spPr>
        <p:txBody>
          <a:bodyPr>
            <a:noAutofit/>
          </a:bodyPr>
          <a:lstStyle>
            <a:lvl1pPr marL="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F4A212B9-DBD9-E746-BAFB-9234B89096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643307" y="9337350"/>
            <a:ext cx="4759266" cy="2315506"/>
          </a:xfrm>
        </p:spPr>
        <p:txBody>
          <a:bodyPr>
            <a:noAutofit/>
          </a:bodyPr>
          <a:lstStyle>
            <a:lvl1pPr marL="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3A552A97-F867-374E-B40D-BD84D808047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67377" y="4297293"/>
            <a:ext cx="4759266" cy="417234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DB283EA2-01A0-334D-8038-2E3190C1B2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05342" y="4297293"/>
            <a:ext cx="4759266" cy="417234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B5710E30-F50B-2E47-A284-AB9A73F6AB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643307" y="4297293"/>
            <a:ext cx="4759266" cy="417234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B8984F-75C1-9D5B-FF38-2151D77141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6" name="Group">
            <a:extLst>
              <a:ext uri="{FF2B5EF4-FFF2-40B4-BE49-F238E27FC236}">
                <a16:creationId xmlns:a16="http://schemas.microsoft.com/office/drawing/2014/main" id="{14440FB6-864F-EC32-9C12-F5781DD839A1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FD2AEEAF-7ADA-0233-2FB3-A724EEF03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27230D68-4A71-B42E-9C59-8EFE95EE5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Image" descr="Image">
              <a:extLst>
                <a:ext uri="{FF2B5EF4-FFF2-40B4-BE49-F238E27FC236}">
                  <a16:creationId xmlns:a16="http://schemas.microsoft.com/office/drawing/2014/main" id="{6FA4D137-12D3-04A4-6F7D-A965125F6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50518920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typ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">
            <a:extLst>
              <a:ext uri="{FF2B5EF4-FFF2-40B4-BE49-F238E27FC236}">
                <a16:creationId xmlns:a16="http://schemas.microsoft.com/office/drawing/2014/main" id="{3A325C97-8FC1-69A4-76A6-9BFCCE62D08F}"/>
              </a:ext>
            </a:extLst>
          </p:cNvPr>
          <p:cNvSpPr/>
          <p:nvPr userDrawn="1"/>
        </p:nvSpPr>
        <p:spPr>
          <a:xfrm>
            <a:off x="-13856" y="2360348"/>
            <a:ext cx="24397856" cy="11436178"/>
          </a:xfrm>
          <a:prstGeom prst="rect">
            <a:avLst/>
          </a:prstGeom>
          <a:gradFill>
            <a:gsLst>
              <a:gs pos="0">
                <a:srgbClr val="2B7EC4"/>
              </a:gs>
              <a:gs pos="100000">
                <a:srgbClr val="57BFE8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8F28C692-0EE9-7D99-17B4-3313049F0A01}"/>
              </a:ext>
            </a:extLst>
          </p:cNvPr>
          <p:cNvSpPr/>
          <p:nvPr userDrawn="1"/>
        </p:nvSpPr>
        <p:spPr>
          <a:xfrm>
            <a:off x="7398337" y="6690612"/>
            <a:ext cx="1573640" cy="118201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1B89336-F494-2062-ED79-0A44623AD4C4}"/>
              </a:ext>
            </a:extLst>
          </p:cNvPr>
          <p:cNvSpPr/>
          <p:nvPr userDrawn="1"/>
        </p:nvSpPr>
        <p:spPr>
          <a:xfrm>
            <a:off x="2167377" y="5155107"/>
            <a:ext cx="4924799" cy="4320000"/>
          </a:xfrm>
          <a:prstGeom prst="roundRect">
            <a:avLst>
              <a:gd name="adj" fmla="val 7112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0C2D7F5C-BD73-5445-9E3A-82A31E22F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94247" y="5701845"/>
            <a:ext cx="3895763" cy="3300760"/>
          </a:xfrm>
        </p:spPr>
        <p:txBody>
          <a:bodyPr>
            <a:noAutofit/>
          </a:bodyPr>
          <a:lstStyle>
            <a:lvl1pPr marL="0" indent="0">
              <a:buNone/>
              <a:defRPr kumimoji="0" lang="en-US" sz="3200" b="0" i="0" u="none" strike="noStrike" cap="none" spc="0" normalizeH="0" baseline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51AEE51-4476-0347-EE71-4727AC7D90CC}"/>
              </a:ext>
            </a:extLst>
          </p:cNvPr>
          <p:cNvSpPr/>
          <p:nvPr userDrawn="1"/>
        </p:nvSpPr>
        <p:spPr>
          <a:xfrm>
            <a:off x="9278138" y="5155107"/>
            <a:ext cx="4924799" cy="4320000"/>
          </a:xfrm>
          <a:prstGeom prst="roundRect">
            <a:avLst>
              <a:gd name="adj" fmla="val 7112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8DF8073-7CBE-78F8-385D-33EC70507F81}"/>
              </a:ext>
            </a:extLst>
          </p:cNvPr>
          <p:cNvSpPr/>
          <p:nvPr userDrawn="1"/>
        </p:nvSpPr>
        <p:spPr>
          <a:xfrm>
            <a:off x="16388899" y="5155107"/>
            <a:ext cx="4924799" cy="4320000"/>
          </a:xfrm>
          <a:prstGeom prst="roundRect">
            <a:avLst>
              <a:gd name="adj" fmla="val 7112"/>
            </a:avLst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D06E93C-E9EF-DAD7-BDE3-8DDAB05CDF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19708" y="5701845"/>
            <a:ext cx="3895763" cy="3300760"/>
          </a:xfrm>
        </p:spPr>
        <p:txBody>
          <a:bodyPr>
            <a:noAutofit/>
          </a:bodyPr>
          <a:lstStyle>
            <a:lvl1pPr marL="0" indent="0">
              <a:buNone/>
              <a:defRPr kumimoji="0" lang="en-US" sz="3200" b="0" i="0" u="none" strike="noStrike" cap="none" spc="0" normalizeH="0" baseline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AB64C3FA-E7EC-73CE-DEC9-E0D1DACCC9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882946" y="5701845"/>
            <a:ext cx="3895763" cy="3300760"/>
          </a:xfrm>
        </p:spPr>
        <p:txBody>
          <a:bodyPr>
            <a:noAutofit/>
          </a:bodyPr>
          <a:lstStyle>
            <a:lvl1pPr marL="0" indent="0">
              <a:buNone/>
              <a:defRPr kumimoji="0" lang="en-US" sz="3200" b="0" i="0" u="none" strike="noStrike" cap="none" spc="0" normalizeH="0" baseline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1B745795-7EE3-42BF-EDBE-49D4FAD835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349891" y="10445295"/>
            <a:ext cx="19038148" cy="1701954"/>
          </a:xfrm>
        </p:spPr>
        <p:txBody>
          <a:bodyPr>
            <a:noAutofit/>
          </a:bodyPr>
          <a:lstStyle>
            <a:lvl1pPr marL="0" indent="0">
              <a:buNone/>
              <a:defRPr kumimoji="0" lang="en-US" sz="2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0AE76436-839B-BF36-E19E-893653562EA3}"/>
              </a:ext>
            </a:extLst>
          </p:cNvPr>
          <p:cNvSpPr/>
          <p:nvPr userDrawn="1"/>
        </p:nvSpPr>
        <p:spPr>
          <a:xfrm>
            <a:off x="14509098" y="6690612"/>
            <a:ext cx="1573640" cy="1182013"/>
          </a:xfrm>
          <a:prstGeom prst="rightArrow">
            <a:avLst/>
          </a:pr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CFF0438-821D-3C18-6D61-1BD73A4DC167}"/>
              </a:ext>
            </a:extLst>
          </p:cNvPr>
          <p:cNvSpPr/>
          <p:nvPr userDrawn="1"/>
        </p:nvSpPr>
        <p:spPr>
          <a:xfrm>
            <a:off x="4241849" y="4015089"/>
            <a:ext cx="775855" cy="83673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 Light" pitchFamily="2" charset="0"/>
                <a:ea typeface="Open Sans Light" pitchFamily="2" charset="0"/>
                <a:cs typeface="Open Sans Light" pitchFamily="2" charset="0"/>
                <a:sym typeface="Helvetica Neue Medium"/>
              </a:rPr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C35716-81E4-A54F-3272-89DAA37CF79D}"/>
              </a:ext>
            </a:extLst>
          </p:cNvPr>
          <p:cNvSpPr/>
          <p:nvPr userDrawn="1"/>
        </p:nvSpPr>
        <p:spPr>
          <a:xfrm>
            <a:off x="11279661" y="4015089"/>
            <a:ext cx="775855" cy="83673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 Light" pitchFamily="2" charset="0"/>
                <a:ea typeface="Open Sans Light" pitchFamily="2" charset="0"/>
                <a:cs typeface="Open Sans Light" pitchFamily="2" charset="0"/>
                <a:sym typeface="Helvetica Neue Medium"/>
              </a:rPr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D587B62-738C-1BE8-E775-FC6EC9D2556E}"/>
              </a:ext>
            </a:extLst>
          </p:cNvPr>
          <p:cNvSpPr/>
          <p:nvPr userDrawn="1"/>
        </p:nvSpPr>
        <p:spPr>
          <a:xfrm>
            <a:off x="18463370" y="4015089"/>
            <a:ext cx="775855" cy="836732"/>
          </a:xfrm>
          <a:prstGeom prst="ellipse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 Light" pitchFamily="2" charset="0"/>
                <a:ea typeface="Open Sans Light" pitchFamily="2" charset="0"/>
                <a:cs typeface="Open Sans Light" pitchFamily="2" charset="0"/>
                <a:sym typeface="Helvetica Neue Medium"/>
              </a:rPr>
              <a:t>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C48672-F1E2-A230-B095-57E67183F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9" name="Group">
            <a:extLst>
              <a:ext uri="{FF2B5EF4-FFF2-40B4-BE49-F238E27FC236}">
                <a16:creationId xmlns:a16="http://schemas.microsoft.com/office/drawing/2014/main" id="{8D3FDAF8-012C-4D3A-C949-6317F6E219D0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11" name="Image" descr="Image">
              <a:extLst>
                <a:ext uri="{FF2B5EF4-FFF2-40B4-BE49-F238E27FC236}">
                  <a16:creationId xmlns:a16="http://schemas.microsoft.com/office/drawing/2014/main" id="{56EB9265-9B68-78E9-B5B8-F2C39D9134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" descr="Image">
              <a:extLst>
                <a:ext uri="{FF2B5EF4-FFF2-40B4-BE49-F238E27FC236}">
                  <a16:creationId xmlns:a16="http://schemas.microsoft.com/office/drawing/2014/main" id="{E445F39B-125D-DE62-15D6-B4FE5E3C4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" name="Image" descr="Image">
              <a:extLst>
                <a:ext uri="{FF2B5EF4-FFF2-40B4-BE49-F238E27FC236}">
                  <a16:creationId xmlns:a16="http://schemas.microsoft.com/office/drawing/2014/main" id="{CC8E73D5-72F6-77A3-C650-62976C858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80928499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yp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95F33489-AE64-A520-339D-37FA55DCDDCD}"/>
              </a:ext>
            </a:extLst>
          </p:cNvPr>
          <p:cNvSpPr/>
          <p:nvPr userDrawn="1"/>
        </p:nvSpPr>
        <p:spPr>
          <a:xfrm>
            <a:off x="-13856" y="2360348"/>
            <a:ext cx="24397856" cy="11436178"/>
          </a:xfrm>
          <a:prstGeom prst="rect">
            <a:avLst/>
          </a:prstGeom>
          <a:gradFill>
            <a:gsLst>
              <a:gs pos="0">
                <a:srgbClr val="2B7EC4"/>
              </a:gs>
              <a:gs pos="100000">
                <a:srgbClr val="57BFE8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F4A212B9-DBD9-E746-BAFB-9234B89096E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67377" y="6556917"/>
            <a:ext cx="9768906" cy="5575610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199BEEEC-0D44-544B-A30D-8F854BF4A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39930" y="4210629"/>
            <a:ext cx="9099057" cy="7921898"/>
          </a:xfrm>
        </p:spPr>
        <p:txBody>
          <a:bodyPr/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3C6146-DC72-7FB3-6375-B120A24C10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66938" y="4210049"/>
            <a:ext cx="9768874" cy="2039112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5pPr marL="2438400" indent="0" algn="l">
              <a:buFont typeface="Arial" panose="020B0604020202020204" pitchFamily="34" charset="0"/>
              <a:buNone/>
              <a:defRPr sz="4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D14E8-DE1C-14FC-FEA7-30EAAA9BB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7" name="Group">
            <a:extLst>
              <a:ext uri="{FF2B5EF4-FFF2-40B4-BE49-F238E27FC236}">
                <a16:creationId xmlns:a16="http://schemas.microsoft.com/office/drawing/2014/main" id="{E62B7B4A-4960-D224-2BB3-BD1A6C05E12C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6F2D1DB1-7918-B846-534B-BCACC7908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Image" descr="Image">
              <a:extLst>
                <a:ext uri="{FF2B5EF4-FFF2-40B4-BE49-F238E27FC236}">
                  <a16:creationId xmlns:a16="http://schemas.microsoft.com/office/drawing/2014/main" id="{A33628EC-398A-85C8-EA60-202449B36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Image" descr="Image">
              <a:extLst>
                <a:ext uri="{FF2B5EF4-FFF2-40B4-BE49-F238E27FC236}">
                  <a16:creationId xmlns:a16="http://schemas.microsoft.com/office/drawing/2014/main" id="{4EE2131F-630C-FF89-05AC-61DFC8071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08532981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yp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28F252AD-5DE4-7070-6059-31CB6E8E15CC}"/>
              </a:ext>
            </a:extLst>
          </p:cNvPr>
          <p:cNvSpPr/>
          <p:nvPr userDrawn="1"/>
        </p:nvSpPr>
        <p:spPr>
          <a:xfrm>
            <a:off x="-13856" y="2360348"/>
            <a:ext cx="24397856" cy="11436178"/>
          </a:xfrm>
          <a:prstGeom prst="rect">
            <a:avLst/>
          </a:prstGeom>
          <a:gradFill>
            <a:gsLst>
              <a:gs pos="0">
                <a:srgbClr val="2B7EC4"/>
              </a:gs>
              <a:gs pos="100000">
                <a:srgbClr val="57BFE8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4" name="Or 3">
            <a:extLst>
              <a:ext uri="{FF2B5EF4-FFF2-40B4-BE49-F238E27FC236}">
                <a16:creationId xmlns:a16="http://schemas.microsoft.com/office/drawing/2014/main" id="{E68A1B27-C10C-399D-6C52-E0B8F062FF6D}"/>
              </a:ext>
            </a:extLst>
          </p:cNvPr>
          <p:cNvSpPr/>
          <p:nvPr userDrawn="1"/>
        </p:nvSpPr>
        <p:spPr>
          <a:xfrm>
            <a:off x="7481303" y="3712458"/>
            <a:ext cx="9144000" cy="9144000"/>
          </a:xfrm>
          <a:prstGeom prst="flowChartOr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E1FE12-D6E7-CC76-3FE4-BC8F0EC78DF0}"/>
              </a:ext>
            </a:extLst>
          </p:cNvPr>
          <p:cNvCxnSpPr>
            <a:cxnSpLocks/>
            <a:stCxn id="4" idx="0"/>
          </p:cNvCxnSpPr>
          <p:nvPr userDrawn="1"/>
        </p:nvCxnSpPr>
        <p:spPr>
          <a:xfrm>
            <a:off x="12053303" y="3712458"/>
            <a:ext cx="22098" cy="9144000"/>
          </a:xfrm>
          <a:prstGeom prst="line">
            <a:avLst/>
          </a:prstGeom>
          <a:noFill/>
          <a:ln w="76200" cap="flat">
            <a:solidFill>
              <a:srgbClr val="314F9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45EE12-0322-D3C6-8589-1B9554503365}"/>
              </a:ext>
            </a:extLst>
          </p:cNvPr>
          <p:cNvCxnSpPr>
            <a:cxnSpLocks/>
            <a:endCxn id="4" idx="2"/>
          </p:cNvCxnSpPr>
          <p:nvPr userDrawn="1"/>
        </p:nvCxnSpPr>
        <p:spPr>
          <a:xfrm flipH="1">
            <a:off x="7481303" y="8284458"/>
            <a:ext cx="9144000" cy="0"/>
          </a:xfrm>
          <a:prstGeom prst="line">
            <a:avLst/>
          </a:prstGeom>
          <a:noFill/>
          <a:ln w="76200" cap="flat">
            <a:solidFill>
              <a:srgbClr val="314F93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B267469-4390-8C92-5D06-4DA338A102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6939" y="4018728"/>
            <a:ext cx="4683924" cy="3600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FC4F9637-2BA1-E3F7-1599-2295EF076C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56949" y="7294814"/>
            <a:ext cx="3795402" cy="7512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02060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7270689-CD03-86EE-AD4E-701F61CD37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56949" y="8617313"/>
            <a:ext cx="3795402" cy="7512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02060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B5939A4B-8504-2C32-E90E-9DA4843EF0E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65741" y="7298299"/>
            <a:ext cx="3795402" cy="7512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02060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15">
            <a:extLst>
              <a:ext uri="{FF2B5EF4-FFF2-40B4-BE49-F238E27FC236}">
                <a16:creationId xmlns:a16="http://schemas.microsoft.com/office/drawing/2014/main" id="{44D6C0A8-7DC7-6F84-E472-8E0CA423C5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427997" y="8595891"/>
            <a:ext cx="3795402" cy="7512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02060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F6BCDD7A-9667-FF15-DEDB-20C0D431E0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66939" y="8938684"/>
            <a:ext cx="4683924" cy="3600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6ADBE3FB-D313-E2BC-715C-D8600CF8BD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255744" y="4018728"/>
            <a:ext cx="4683924" cy="3600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A79FD328-17AF-2BB2-5730-3D5CA0EE97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255744" y="8938684"/>
            <a:ext cx="4683924" cy="36000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20" name="Graphic 19" descr="Artificial Intelligence with solid fill">
            <a:extLst>
              <a:ext uri="{FF2B5EF4-FFF2-40B4-BE49-F238E27FC236}">
                <a16:creationId xmlns:a16="http://schemas.microsoft.com/office/drawing/2014/main" id="{717E632E-7C2D-8BE2-BA0D-FBA56ED592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8162" y="4999921"/>
            <a:ext cx="1936946" cy="1936946"/>
          </a:xfrm>
          <a:prstGeom prst="rect">
            <a:avLst/>
          </a:prstGeom>
        </p:spPr>
      </p:pic>
      <p:pic>
        <p:nvPicPr>
          <p:cNvPr id="22" name="Graphic 21" descr="Atom with solid fill">
            <a:extLst>
              <a:ext uri="{FF2B5EF4-FFF2-40B4-BE49-F238E27FC236}">
                <a16:creationId xmlns:a16="http://schemas.microsoft.com/office/drawing/2014/main" id="{CCE4C43E-15B3-15EB-CF11-EB3378A3CEF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37038" y="4968699"/>
            <a:ext cx="1958731" cy="1958731"/>
          </a:xfrm>
          <a:prstGeom prst="rect">
            <a:avLst/>
          </a:prstGeom>
        </p:spPr>
      </p:pic>
      <p:pic>
        <p:nvPicPr>
          <p:cNvPr id="24" name="Graphic 23" descr="Bar chart with solid fill">
            <a:extLst>
              <a:ext uri="{FF2B5EF4-FFF2-40B4-BE49-F238E27FC236}">
                <a16:creationId xmlns:a16="http://schemas.microsoft.com/office/drawing/2014/main" id="{0445AAA4-0C9A-80AB-86CE-F91A16FFC2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4135" y="9715514"/>
            <a:ext cx="1696410" cy="1696410"/>
          </a:xfrm>
          <a:prstGeom prst="rect">
            <a:avLst/>
          </a:prstGeom>
        </p:spPr>
      </p:pic>
      <p:pic>
        <p:nvPicPr>
          <p:cNvPr id="35" name="Graphic 34" descr="Blockchain with solid fill">
            <a:extLst>
              <a:ext uri="{FF2B5EF4-FFF2-40B4-BE49-F238E27FC236}">
                <a16:creationId xmlns:a16="http://schemas.microsoft.com/office/drawing/2014/main" id="{CB7D00AA-1C33-1508-6057-E10BDF964F0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837038" y="9711819"/>
            <a:ext cx="1700105" cy="17001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7FCB3B-92B7-9A04-09DB-5667129A3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6" name="Group">
            <a:extLst>
              <a:ext uri="{FF2B5EF4-FFF2-40B4-BE49-F238E27FC236}">
                <a16:creationId xmlns:a16="http://schemas.microsoft.com/office/drawing/2014/main" id="{805F1785-290C-1641-A96F-184692C72980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9" name="Image" descr="Image">
              <a:extLst>
                <a:ext uri="{FF2B5EF4-FFF2-40B4-BE49-F238E27FC236}">
                  <a16:creationId xmlns:a16="http://schemas.microsoft.com/office/drawing/2014/main" id="{DE051A88-BFBF-58FB-0D20-AA66E50B9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Image" descr="Image">
              <a:extLst>
                <a:ext uri="{FF2B5EF4-FFF2-40B4-BE49-F238E27FC236}">
                  <a16:creationId xmlns:a16="http://schemas.microsoft.com/office/drawing/2014/main" id="{FF606EC9-F598-701C-CF2B-AC339348B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Image" descr="Image">
              <a:extLst>
                <a:ext uri="{FF2B5EF4-FFF2-40B4-BE49-F238E27FC236}">
                  <a16:creationId xmlns:a16="http://schemas.microsoft.com/office/drawing/2014/main" id="{1DD6A07B-1CB5-B903-09DB-950559FCE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07010292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typ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F55631E8-C878-10B3-37B6-B446CE8244F9}"/>
              </a:ext>
            </a:extLst>
          </p:cNvPr>
          <p:cNvSpPr/>
          <p:nvPr userDrawn="1"/>
        </p:nvSpPr>
        <p:spPr>
          <a:xfrm>
            <a:off x="-13856" y="2360348"/>
            <a:ext cx="24397856" cy="11436178"/>
          </a:xfrm>
          <a:prstGeom prst="rect">
            <a:avLst/>
          </a:prstGeom>
          <a:gradFill>
            <a:gsLst>
              <a:gs pos="0">
                <a:srgbClr val="2B7EC4"/>
              </a:gs>
              <a:gs pos="100000">
                <a:srgbClr val="57BFE8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b="0" i="0" dirty="0">
              <a:latin typeface="OCRB" panose="020F0502020204030204" pitchFamily="34" charset="0"/>
              <a:ea typeface="Open Sans Light" pitchFamily="2" charset="0"/>
              <a:cs typeface="OCRB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B267469-4390-8C92-5D06-4DA338A102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66938" y="4349750"/>
            <a:ext cx="12097701" cy="3462458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F6BCDD7A-9667-FF15-DEDB-20C0D431E0A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66938" y="8938684"/>
            <a:ext cx="19839621" cy="367624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5pPr marL="2438400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5" name="Graphic 4" descr="Checklist with solid fill">
            <a:extLst>
              <a:ext uri="{FF2B5EF4-FFF2-40B4-BE49-F238E27FC236}">
                <a16:creationId xmlns:a16="http://schemas.microsoft.com/office/drawing/2014/main" id="{EEEA3E7D-43D1-BB41-8C28-FEDBD7273D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0000" y="4320116"/>
            <a:ext cx="3535680" cy="3535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1F61AE-0C1A-636C-687E-207E2A2A7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7" name="Group">
            <a:extLst>
              <a:ext uri="{FF2B5EF4-FFF2-40B4-BE49-F238E27FC236}">
                <a16:creationId xmlns:a16="http://schemas.microsoft.com/office/drawing/2014/main" id="{A734540B-EB64-130D-3523-93575103ED02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5953221E-8F74-C3B9-7C70-CFB02A3B7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Image" descr="Image">
              <a:extLst>
                <a:ext uri="{FF2B5EF4-FFF2-40B4-BE49-F238E27FC236}">
                  <a16:creationId xmlns:a16="http://schemas.microsoft.com/office/drawing/2014/main" id="{49A2096B-323B-F3EF-7CC9-DF562AC8C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Image" descr="Image">
              <a:extLst>
                <a:ext uri="{FF2B5EF4-FFF2-40B4-BE49-F238E27FC236}">
                  <a16:creationId xmlns:a16="http://schemas.microsoft.com/office/drawing/2014/main" id="{8B7EE6C9-8BC7-CD09-089B-BA35D919D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270408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yp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">
            <a:extLst>
              <a:ext uri="{FF2B5EF4-FFF2-40B4-BE49-F238E27FC236}">
                <a16:creationId xmlns:a16="http://schemas.microsoft.com/office/drawing/2014/main" id="{57D6C136-B186-B244-9E34-B1B3CC503956}"/>
              </a:ext>
            </a:extLst>
          </p:cNvPr>
          <p:cNvSpPr/>
          <p:nvPr userDrawn="1"/>
        </p:nvSpPr>
        <p:spPr>
          <a:xfrm>
            <a:off x="0" y="2360348"/>
            <a:ext cx="24384000" cy="11436178"/>
          </a:xfrm>
          <a:prstGeom prst="rect">
            <a:avLst/>
          </a:prstGeom>
          <a:gradFill>
            <a:gsLst>
              <a:gs pos="0">
                <a:srgbClr val="F15A24"/>
              </a:gs>
              <a:gs pos="100000">
                <a:srgbClr val="F8A036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0C2D7F5C-BD73-5445-9E3A-82A31E22F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76751" y="10942822"/>
            <a:ext cx="8523218" cy="1444847"/>
          </a:xfrm>
        </p:spPr>
        <p:txBody>
          <a:bodyPr>
            <a:noAutofit/>
          </a:bodyPr>
          <a:lstStyle>
            <a:lvl1pPr marL="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25FCA52D-C087-3347-A5F3-54D623B211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684029" y="10972442"/>
            <a:ext cx="8523218" cy="1444848"/>
          </a:xfrm>
        </p:spPr>
        <p:txBody>
          <a:bodyPr>
            <a:noAutofit/>
          </a:bodyPr>
          <a:lstStyle>
            <a:lvl1pPr marL="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3520A367-5826-4047-8F6E-2143367953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76751" y="4582010"/>
            <a:ext cx="8523218" cy="5555977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09A473F0-3B7E-704A-AA89-F4277FCB99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684029" y="4582010"/>
            <a:ext cx="8523218" cy="5577461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210B6C-2009-3AB9-2B36-C9C111BD1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5" name="Group">
            <a:extLst>
              <a:ext uri="{FF2B5EF4-FFF2-40B4-BE49-F238E27FC236}">
                <a16:creationId xmlns:a16="http://schemas.microsoft.com/office/drawing/2014/main" id="{6BFD5909-E19C-D820-5C51-280C15B09CBC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6" name="Image" descr="Image">
              <a:extLst>
                <a:ext uri="{FF2B5EF4-FFF2-40B4-BE49-F238E27FC236}">
                  <a16:creationId xmlns:a16="http://schemas.microsoft.com/office/drawing/2014/main" id="{8B08C927-B7A0-43BA-4100-83612BFB5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Image" descr="Image">
              <a:extLst>
                <a:ext uri="{FF2B5EF4-FFF2-40B4-BE49-F238E27FC236}">
                  <a16:creationId xmlns:a16="http://schemas.microsoft.com/office/drawing/2014/main" id="{6AFC5A1D-896A-4BE5-A25A-A017213721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58C85CFC-A584-60C9-398C-FC5F3B10C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7792455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450F1BD6-0F15-C34E-9F74-50970B5378D2}"/>
              </a:ext>
            </a:extLst>
          </p:cNvPr>
          <p:cNvSpPr/>
          <p:nvPr userDrawn="1"/>
        </p:nvSpPr>
        <p:spPr>
          <a:xfrm>
            <a:off x="0" y="2360348"/>
            <a:ext cx="24384000" cy="11436178"/>
          </a:xfrm>
          <a:prstGeom prst="rect">
            <a:avLst/>
          </a:prstGeom>
          <a:gradFill>
            <a:gsLst>
              <a:gs pos="0">
                <a:srgbClr val="F15A24"/>
              </a:gs>
              <a:gs pos="100000">
                <a:srgbClr val="F8A036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64D80AC6-9CFD-09B5-1CEF-F695884CCD02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11460163" y="3962400"/>
            <a:ext cx="12118975" cy="908367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chart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A6CC15-DCB9-9ABD-A03B-8B586BD05B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02075" y="3962399"/>
            <a:ext cx="7010400" cy="405804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 descr="Blockchain with solid fill">
            <a:extLst>
              <a:ext uri="{FF2B5EF4-FFF2-40B4-BE49-F238E27FC236}">
                <a16:creationId xmlns:a16="http://schemas.microsoft.com/office/drawing/2014/main" id="{C6F9FEE2-3F55-6EBA-4F92-F43ABD638B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7047" y="3962400"/>
            <a:ext cx="1403522" cy="1403522"/>
          </a:xfrm>
          <a:prstGeom prst="rect">
            <a:avLst/>
          </a:prstGeom>
        </p:spPr>
      </p:pic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8597BD3B-4478-8A1D-BD26-1D9EFAA7FC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2075" y="8861383"/>
            <a:ext cx="7010400" cy="405804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6B829BF-9E0D-0105-F75C-8DDD429EFC0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87110" y="8648744"/>
            <a:ext cx="1403521" cy="14035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C22165-28E5-078B-D527-EB85E34E9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8" name="Group">
            <a:extLst>
              <a:ext uri="{FF2B5EF4-FFF2-40B4-BE49-F238E27FC236}">
                <a16:creationId xmlns:a16="http://schemas.microsoft.com/office/drawing/2014/main" id="{1AB01AB1-EADC-77A2-A940-2DE69B7ABE8E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10" name="Image" descr="Image">
              <a:extLst>
                <a:ext uri="{FF2B5EF4-FFF2-40B4-BE49-F238E27FC236}">
                  <a16:creationId xmlns:a16="http://schemas.microsoft.com/office/drawing/2014/main" id="{3B174F11-D671-E0EF-C5C9-332FF7B22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" descr="Image">
              <a:extLst>
                <a:ext uri="{FF2B5EF4-FFF2-40B4-BE49-F238E27FC236}">
                  <a16:creationId xmlns:a16="http://schemas.microsoft.com/office/drawing/2014/main" id="{B2D60E6B-CEFB-1201-1ABC-A47A5C6DE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" descr="Image">
              <a:extLst>
                <a:ext uri="{FF2B5EF4-FFF2-40B4-BE49-F238E27FC236}">
                  <a16:creationId xmlns:a16="http://schemas.microsoft.com/office/drawing/2014/main" id="{3ECE39F8-02C5-64A7-9AC5-4BDC8C44E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81101224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typ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6D051288-6E3E-A95D-1377-4372C7DC1C4F}"/>
              </a:ext>
            </a:extLst>
          </p:cNvPr>
          <p:cNvSpPr/>
          <p:nvPr userDrawn="1"/>
        </p:nvSpPr>
        <p:spPr>
          <a:xfrm>
            <a:off x="0" y="2360348"/>
            <a:ext cx="24384000" cy="11436178"/>
          </a:xfrm>
          <a:prstGeom prst="rect">
            <a:avLst/>
          </a:prstGeom>
          <a:gradFill>
            <a:gsLst>
              <a:gs pos="0">
                <a:srgbClr val="F15A24"/>
              </a:gs>
              <a:gs pos="100000">
                <a:srgbClr val="F8A036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4D652F67-94A0-0840-AE16-55B87BEAF32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167377" y="4120517"/>
            <a:ext cx="9469197" cy="856859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6A7F952E-8DC5-6A79-9AE3-813B3AE4D1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747867" y="6462508"/>
            <a:ext cx="8024838" cy="6226602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A033C1D-E65C-08C9-F39B-80EFE57D65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747428" y="4115640"/>
            <a:ext cx="8024812" cy="1968425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  <a:lvl5pPr marL="2438400" indent="0" algn="l">
              <a:buFont typeface="Arial" panose="020B0604020202020204" pitchFamily="34" charset="0"/>
              <a:buNone/>
              <a:defRPr sz="4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9C9F5-AAFF-0002-246E-C6EBF2351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6" name="Group">
            <a:extLst>
              <a:ext uri="{FF2B5EF4-FFF2-40B4-BE49-F238E27FC236}">
                <a16:creationId xmlns:a16="http://schemas.microsoft.com/office/drawing/2014/main" id="{19954499-52C9-37B8-CE68-E31F97D9B97E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8" name="Image" descr="Image">
              <a:extLst>
                <a:ext uri="{FF2B5EF4-FFF2-40B4-BE49-F238E27FC236}">
                  <a16:creationId xmlns:a16="http://schemas.microsoft.com/office/drawing/2014/main" id="{1827E7EE-F7D7-B912-1873-48F271C75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Image" descr="Image">
              <a:extLst>
                <a:ext uri="{FF2B5EF4-FFF2-40B4-BE49-F238E27FC236}">
                  <a16:creationId xmlns:a16="http://schemas.microsoft.com/office/drawing/2014/main" id="{97CC2254-DB2F-2222-3ACB-0F4D49DF2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Image" descr="Image">
              <a:extLst>
                <a:ext uri="{FF2B5EF4-FFF2-40B4-BE49-F238E27FC236}">
                  <a16:creationId xmlns:a16="http://schemas.microsoft.com/office/drawing/2014/main" id="{1DEA3358-B0D8-2D88-2DDF-CD2824CEA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13404523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z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FABE8965-C5C7-9C39-4D77-41321DCB42C7}"/>
              </a:ext>
            </a:extLst>
          </p:cNvPr>
          <p:cNvSpPr/>
          <p:nvPr userDrawn="1"/>
        </p:nvSpPr>
        <p:spPr>
          <a:xfrm>
            <a:off x="0" y="2360348"/>
            <a:ext cx="24384000" cy="11436178"/>
          </a:xfrm>
          <a:prstGeom prst="rect">
            <a:avLst/>
          </a:prstGeom>
          <a:gradFill>
            <a:gsLst>
              <a:gs pos="0">
                <a:srgbClr val="F15A24"/>
              </a:gs>
              <a:gs pos="100000">
                <a:srgbClr val="F8A036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C90E15E-9DC3-D24F-8189-931487225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7377" y="1871164"/>
            <a:ext cx="14715569" cy="511175"/>
          </a:xfrm>
        </p:spPr>
        <p:txBody>
          <a:bodyPr>
            <a:normAutofit/>
          </a:bodyPr>
          <a:lstStyle>
            <a:lvl1pPr>
              <a:defRPr kumimoji="0" lang="en-US" sz="3800" b="1" i="0" u="none" strike="noStrike" cap="all" spc="0" normalizeH="0" baseline="0">
                <a:ln>
                  <a:noFill/>
                </a:ln>
                <a:solidFill>
                  <a:srgbClr val="128CCD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A081F0-DCC0-4F43-B885-A177263A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67377" y="2419728"/>
            <a:ext cx="9768875" cy="803546"/>
          </a:xfrm>
        </p:spPr>
        <p:txBody>
          <a:bodyPr/>
          <a:lstStyle>
            <a:lvl1pPr marL="0" indent="0">
              <a:buNone/>
              <a:defRPr kumimoji="0" lang="en-US" sz="32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Fill>
                  <a:solidFill>
                    <a:srgbClr val="143E56"/>
                  </a:solidFill>
                </a:uFill>
                <a:latin typeface="Open Sans ExtraBold" pitchFamily="2" charset="0"/>
                <a:ea typeface="Open Sans ExtraBold" pitchFamily="2" charset="0"/>
                <a:cs typeface="Open Sans ExtraBold" pitchFamily="2" charset="0"/>
                <a:sym typeface="Helvetica Neue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FA29A0C7-63A9-37AE-C36E-28D29DB1FC0C}"/>
              </a:ext>
            </a:extLst>
          </p:cNvPr>
          <p:cNvSpPr/>
          <p:nvPr userDrawn="1"/>
        </p:nvSpPr>
        <p:spPr>
          <a:xfrm>
            <a:off x="2124334" y="5228017"/>
            <a:ext cx="7712393" cy="8605898"/>
          </a:xfrm>
          <a:prstGeom prst="round2SameRect">
            <a:avLst>
              <a:gd name="adj1" fmla="val 7123"/>
              <a:gd name="adj2" fmla="val 0"/>
            </a:avLst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0BFA553-2EAA-7D5D-66A4-3CB0B3039A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94247" y="7248019"/>
            <a:ext cx="6817382" cy="6226602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 descr="Help with solid fill">
            <a:extLst>
              <a:ext uri="{FF2B5EF4-FFF2-40B4-BE49-F238E27FC236}">
                <a16:creationId xmlns:a16="http://schemas.microsoft.com/office/drawing/2014/main" id="{5BCC09F5-BEFD-455C-0F2F-F18D468EC7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94247" y="5468810"/>
            <a:ext cx="1427671" cy="142767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A5EDB33-736C-0AA5-C7CD-BDFF535E7A9C}"/>
              </a:ext>
            </a:extLst>
          </p:cNvPr>
          <p:cNvSpPr/>
          <p:nvPr userDrawn="1"/>
        </p:nvSpPr>
        <p:spPr>
          <a:xfrm>
            <a:off x="11485756" y="5237573"/>
            <a:ext cx="11731083" cy="1080000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A29247D-C253-CBDD-13EE-F16B85217807}"/>
              </a:ext>
            </a:extLst>
          </p:cNvPr>
          <p:cNvSpPr/>
          <p:nvPr userDrawn="1"/>
        </p:nvSpPr>
        <p:spPr>
          <a:xfrm>
            <a:off x="11485756" y="6937152"/>
            <a:ext cx="11731083" cy="1080000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640D50B7-0BFF-E456-7675-C96913EC6D02}"/>
              </a:ext>
            </a:extLst>
          </p:cNvPr>
          <p:cNvSpPr/>
          <p:nvPr userDrawn="1"/>
        </p:nvSpPr>
        <p:spPr>
          <a:xfrm>
            <a:off x="11485756" y="8615938"/>
            <a:ext cx="11731083" cy="1080000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4EB9AD0-97D9-EA55-1897-8E787ACA18AD}"/>
              </a:ext>
            </a:extLst>
          </p:cNvPr>
          <p:cNvSpPr/>
          <p:nvPr userDrawn="1"/>
        </p:nvSpPr>
        <p:spPr>
          <a:xfrm>
            <a:off x="11485756" y="10294724"/>
            <a:ext cx="11731083" cy="1080000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FE4A142-7345-2F27-77AC-6B8D7F3BB8F0}"/>
              </a:ext>
            </a:extLst>
          </p:cNvPr>
          <p:cNvSpPr/>
          <p:nvPr userDrawn="1"/>
        </p:nvSpPr>
        <p:spPr>
          <a:xfrm>
            <a:off x="11485756" y="11973510"/>
            <a:ext cx="11731083" cy="1080000"/>
          </a:xfrm>
          <a:prstGeom prst="round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Open Sans Light" pitchFamily="2" charset="0"/>
              <a:ea typeface="Open Sans Light" pitchFamily="2" charset="0"/>
              <a:cs typeface="Open Sans Light" pitchFamily="2" charset="0"/>
              <a:sym typeface="Helvetica Neue Medium"/>
            </a:endParaRP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ED258EB-0A79-0CC4-9AC5-E5BB65095D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936252" y="5570897"/>
            <a:ext cx="10801828" cy="468000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D7D34A3F-BE3B-171A-71BC-2F827D2C4C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936252" y="7270476"/>
            <a:ext cx="10801828" cy="468000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3421587F-10AC-7EBE-6901-E1BA33DF8A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936252" y="8949262"/>
            <a:ext cx="10801828" cy="468000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B1FF3B0B-6113-DB9F-2F3C-96810CE901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936252" y="10628048"/>
            <a:ext cx="10801828" cy="468000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1B78CB5C-262B-068C-9251-A2C3C592CF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936252" y="12306834"/>
            <a:ext cx="10801828" cy="468000"/>
          </a:xfrm>
        </p:spPr>
        <p:txBody>
          <a:bodyPr>
            <a:noAutofit/>
          </a:bodyPr>
          <a:lstStyle>
            <a:lvl1pPr marL="0" indent="0">
              <a:buNone/>
              <a:defRPr kumimoji="0" lang="en-US" sz="2600" b="0" i="0" u="none" strike="noStrike" cap="none" spc="0" normalizeH="0" baseline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6096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2192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18288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438400" indent="0">
              <a:buNone/>
              <a:defRPr kumimoji="0" lang="en-US" sz="2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9AF533-B5F6-1F4C-DB2A-D5C619F69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6"/>
          <a:stretch/>
        </p:blipFill>
        <p:spPr>
          <a:xfrm>
            <a:off x="20815349" y="0"/>
            <a:ext cx="2811993" cy="1473200"/>
          </a:xfrm>
          <a:prstGeom prst="rect">
            <a:avLst/>
          </a:prstGeom>
        </p:spPr>
      </p:pic>
      <p:grpSp>
        <p:nvGrpSpPr>
          <p:cNvPr id="9" name="Group">
            <a:extLst>
              <a:ext uri="{FF2B5EF4-FFF2-40B4-BE49-F238E27FC236}">
                <a16:creationId xmlns:a16="http://schemas.microsoft.com/office/drawing/2014/main" id="{CACAE48A-1410-60E4-FCE8-EBA95AD9A7D1}"/>
              </a:ext>
            </a:extLst>
          </p:cNvPr>
          <p:cNvGrpSpPr/>
          <p:nvPr userDrawn="1"/>
        </p:nvGrpSpPr>
        <p:grpSpPr>
          <a:xfrm>
            <a:off x="756659" y="-3867"/>
            <a:ext cx="2783909" cy="2014172"/>
            <a:chOff x="-2864397" y="0"/>
            <a:chExt cx="2783907" cy="2014171"/>
          </a:xfrm>
        </p:grpSpPr>
        <p:pic>
          <p:nvPicPr>
            <p:cNvPr id="10" name="Image" descr="Image">
              <a:extLst>
                <a:ext uri="{FF2B5EF4-FFF2-40B4-BE49-F238E27FC236}">
                  <a16:creationId xmlns:a16="http://schemas.microsoft.com/office/drawing/2014/main" id="{835D3321-F5AB-7B39-240A-709C3EABC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2864398" y="-1"/>
              <a:ext cx="630382" cy="13596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" name="Image" descr="Image">
              <a:extLst>
                <a:ext uri="{FF2B5EF4-FFF2-40B4-BE49-F238E27FC236}">
                  <a16:creationId xmlns:a16="http://schemas.microsoft.com/office/drawing/2014/main" id="{9A5045C5-E6D9-0C02-A60D-808D1A46D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88153" r="78332"/>
            <a:stretch>
              <a:fillRect/>
            </a:stretch>
          </p:blipFill>
          <p:spPr>
            <a:xfrm>
              <a:off x="-2850027" y="1390294"/>
              <a:ext cx="601633" cy="6238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" descr="Image">
              <a:extLst>
                <a:ext uri="{FF2B5EF4-FFF2-40B4-BE49-F238E27FC236}">
                  <a16:creationId xmlns:a16="http://schemas.microsoft.com/office/drawing/2014/main" id="{5C378790-9194-7CF7-64F2-DCDC541DE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1837" t="7689" b="68044"/>
            <a:stretch>
              <a:fillRect/>
            </a:stretch>
          </p:blipFill>
          <p:spPr>
            <a:xfrm>
              <a:off x="-1973131" y="245246"/>
              <a:ext cx="1892642" cy="12779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15136152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typ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Slide-01.jpg" descr="BG Slide-01.jpg">
            <a:extLst>
              <a:ext uri="{FF2B5EF4-FFF2-40B4-BE49-F238E27FC236}">
                <a16:creationId xmlns:a16="http://schemas.microsoft.com/office/drawing/2014/main" id="{EB456242-AA88-DF45-9244-298FA0B836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UNIVERSITAS BINA NUSANTARA">
            <a:extLst>
              <a:ext uri="{FF2B5EF4-FFF2-40B4-BE49-F238E27FC236}">
                <a16:creationId xmlns:a16="http://schemas.microsoft.com/office/drawing/2014/main" id="{1D553A28-04FA-E944-90CB-BDB2AEBEA300}"/>
              </a:ext>
            </a:extLst>
          </p:cNvPr>
          <p:cNvSpPr txBox="1"/>
          <p:nvPr userDrawn="1"/>
        </p:nvSpPr>
        <p:spPr>
          <a:xfrm>
            <a:off x="9823213" y="8366096"/>
            <a:ext cx="4727256" cy="301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algn="l" defTabSz="821531">
              <a:lnSpc>
                <a:spcPct val="80000"/>
              </a:lnSpc>
              <a:defRPr sz="3600">
                <a:solidFill>
                  <a:srgbClr val="FFFFFF"/>
                </a:solidFill>
                <a:latin typeface="Open Sans Light"/>
                <a:ea typeface="Open Sans Light"/>
                <a:cs typeface="Open Sans Light"/>
                <a:sym typeface="Open Sans"/>
              </a:defRPr>
            </a:pPr>
            <a:r>
              <a:rPr sz="2400" dirty="0"/>
              <a:t>UNIVERSITAS</a:t>
            </a:r>
            <a:r>
              <a:rPr sz="2400" b="1" dirty="0"/>
              <a:t> BINA NUSANTARA</a:t>
            </a:r>
          </a:p>
        </p:txBody>
      </p:sp>
      <p:sp>
        <p:nvSpPr>
          <p:cNvPr id="9" name="Rounded Rectangle">
            <a:extLst>
              <a:ext uri="{FF2B5EF4-FFF2-40B4-BE49-F238E27FC236}">
                <a16:creationId xmlns:a16="http://schemas.microsoft.com/office/drawing/2014/main" id="{A398922F-A33B-3C44-AAA1-709DF0A7FE30}"/>
              </a:ext>
            </a:extLst>
          </p:cNvPr>
          <p:cNvSpPr/>
          <p:nvPr userDrawn="1"/>
        </p:nvSpPr>
        <p:spPr>
          <a:xfrm>
            <a:off x="11684000" y="9025087"/>
            <a:ext cx="1016000" cy="88901"/>
          </a:xfrm>
          <a:prstGeom prst="roundRect">
            <a:avLst>
              <a:gd name="adj" fmla="val 50000"/>
            </a:avLst>
          </a:prstGeom>
          <a:solidFill>
            <a:srgbClr val="F087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438335"/>
            <a:ext cx="21971001" cy="86467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kumimoji="0" sz="5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rPr dirty="0"/>
              <a:t>Presentation </a:t>
            </a:r>
            <a:r>
              <a:rPr lang="en-US" dirty="0"/>
              <a:t>TITLE</a:t>
            </a:r>
            <a:endParaRPr dirty="0"/>
          </a:p>
        </p:txBody>
      </p:sp>
      <p:sp>
        <p:nvSpPr>
          <p:cNvPr id="18" name="Presentation Title">
            <a:extLst>
              <a:ext uri="{FF2B5EF4-FFF2-40B4-BE49-F238E27FC236}">
                <a16:creationId xmlns:a16="http://schemas.microsoft.com/office/drawing/2014/main" id="{15CBFADB-E6B3-9B4E-8320-314E3790EC2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206496" y="3058757"/>
            <a:ext cx="21971004" cy="374628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kumimoji="0" sz="12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THANK YOU message</a:t>
            </a:r>
            <a:endParaRPr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973D83C-1488-3E4C-B9DF-5608E0394C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75574" y="9486762"/>
            <a:ext cx="6222535" cy="358278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lvl="0"/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MONTH YEAR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BE46FE-17DA-131C-25CA-513E1EB2D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12" y="758208"/>
            <a:ext cx="2698754" cy="1143002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49D08008-1FC5-26A6-E9A3-3474200068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7320987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typ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G Slide-01.jpg" descr="BG Slide-01.jpg">
            <a:extLst>
              <a:ext uri="{FF2B5EF4-FFF2-40B4-BE49-F238E27FC236}">
                <a16:creationId xmlns:a16="http://schemas.microsoft.com/office/drawing/2014/main" id="{EB456242-AA88-DF45-9244-298FA0B836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5" r="165"/>
          <a:stretch>
            <a:fillRect/>
          </a:stretch>
        </p:blipFill>
        <p:spPr>
          <a:xfrm>
            <a:off x="-86098" y="-57547"/>
            <a:ext cx="24507155" cy="1383109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ectangle">
            <a:extLst>
              <a:ext uri="{FF2B5EF4-FFF2-40B4-BE49-F238E27FC236}">
                <a16:creationId xmlns:a16="http://schemas.microsoft.com/office/drawing/2014/main" id="{BE73ECD8-9761-904C-83FC-7C21B825FC86}"/>
              </a:ext>
            </a:extLst>
          </p:cNvPr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gradFill>
            <a:gsLst>
              <a:gs pos="0">
                <a:srgbClr val="2670B8"/>
              </a:gs>
              <a:gs pos="100000">
                <a:srgbClr val="2258A7"/>
              </a:gs>
            </a:gsLst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9" name="Rounded Rectangle">
            <a:extLst>
              <a:ext uri="{FF2B5EF4-FFF2-40B4-BE49-F238E27FC236}">
                <a16:creationId xmlns:a16="http://schemas.microsoft.com/office/drawing/2014/main" id="{A398922F-A33B-3C44-AAA1-709DF0A7FE30}"/>
              </a:ext>
            </a:extLst>
          </p:cNvPr>
          <p:cNvSpPr/>
          <p:nvPr userDrawn="1"/>
        </p:nvSpPr>
        <p:spPr>
          <a:xfrm>
            <a:off x="11684000" y="9025087"/>
            <a:ext cx="1016000" cy="88901"/>
          </a:xfrm>
          <a:prstGeom prst="roundRect">
            <a:avLst>
              <a:gd name="adj" fmla="val 50000"/>
            </a:avLst>
          </a:prstGeom>
          <a:solidFill>
            <a:srgbClr val="F087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438335"/>
            <a:ext cx="21971001" cy="86467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kumimoji="0" sz="5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rPr dirty="0"/>
              <a:t>Presentation </a:t>
            </a:r>
            <a:r>
              <a:rPr lang="en-US" dirty="0"/>
              <a:t>TITLE</a:t>
            </a:r>
            <a:endParaRPr dirty="0"/>
          </a:p>
        </p:txBody>
      </p:sp>
      <p:sp>
        <p:nvSpPr>
          <p:cNvPr id="18" name="Presentation Title">
            <a:extLst>
              <a:ext uri="{FF2B5EF4-FFF2-40B4-BE49-F238E27FC236}">
                <a16:creationId xmlns:a16="http://schemas.microsoft.com/office/drawing/2014/main" id="{15CBFADB-E6B3-9B4E-8320-314E3790EC2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206496" y="3058757"/>
            <a:ext cx="21971004" cy="374628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kumimoji="0" sz="12000" b="0" i="0" u="none" strike="noStrike" cap="all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/>
              <a:t>THANK YOU message</a:t>
            </a:r>
            <a:endParaRPr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973D83C-1488-3E4C-B9DF-5608E0394C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75574" y="9486762"/>
            <a:ext cx="6222535" cy="358278"/>
          </a:xfrm>
        </p:spPr>
        <p:txBody>
          <a:bodyPr>
            <a:normAutofit/>
          </a:bodyPr>
          <a:lstStyle>
            <a:lvl1pPr marL="0" indent="0" algn="ctr">
              <a:buNone/>
              <a:defRPr kumimoji="0" 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lvl="0"/>
            <a:r>
              <a:rPr kumimoji="0" 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rPr>
              <a:t>MONTH YEAR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851190-1E16-8731-05F7-9E415A2E7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918512" y="758208"/>
            <a:ext cx="2698754" cy="1143002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6478055-4CD9-7AD2-1E0C-062019F0D6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6734" y="758207"/>
            <a:ext cx="1914949" cy="1143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0994172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bullet text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9384" y="13076008"/>
            <a:ext cx="392736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fld id="{86CB4B4D-7CA3-9044-876B-883B54F8677D}" type="slidenum">
              <a:rPr lang="en-ID"/>
              <a:pPr/>
              <a:t>‹#›</a:t>
            </a:fld>
            <a:endParaRPr lang="en-ID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6" r:id="rId2"/>
    <p:sldLayoutId id="214748368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4" r:id="rId11"/>
    <p:sldLayoutId id="2147483667" r:id="rId12"/>
    <p:sldLayoutId id="2147483668" r:id="rId13"/>
    <p:sldLayoutId id="2147483685" r:id="rId14"/>
    <p:sldLayoutId id="2147483669" r:id="rId15"/>
    <p:sldLayoutId id="2147483683" r:id="rId16"/>
    <p:sldLayoutId id="2147483688" r:id="rId17"/>
    <p:sldLayoutId id="2147483670" r:id="rId18"/>
    <p:sldLayoutId id="2147483687" r:id="rId19"/>
    <p:sldLayoutId id="2147483671" r:id="rId20"/>
    <p:sldLayoutId id="2147483686" r:id="rId21"/>
    <p:sldLayoutId id="2147483680" r:id="rId22"/>
    <p:sldLayoutId id="2147483681" r:id="rId23"/>
  </p:sldLayoutIdLst>
  <p:transition spd="med"/>
  <p:txStyles>
    <p:titleStyle>
      <a:lvl1pPr marL="0" marR="0" indent="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Open Sans ExtraBold" panose="020B0606030504020204" pitchFamily="34" charset="0"/>
          <a:ea typeface="Open Sans ExtraBold" panose="020B0606030504020204" pitchFamily="34" charset="0"/>
          <a:cs typeface="Open Sans ExtraBold" panose="020B0606030504020204" pitchFamily="34" charset="0"/>
          <a:sym typeface="Helvetica Neue"/>
        </a:defRPr>
      </a:lvl1pPr>
      <a:lvl2pPr marL="0" marR="0" indent="4572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Open Sans Light" panose="020B0606030504020204" pitchFamily="34" charset="0"/>
          <a:ea typeface="Open Sans Light" panose="020B0606030504020204" pitchFamily="34" charset="0"/>
          <a:cs typeface="Open Sans Light" panose="020B0606030504020204" pitchFamily="34" charset="0"/>
          <a:sym typeface="Helvetica Neue"/>
        </a:defRPr>
      </a:lvl1pPr>
      <a:lvl2pPr marL="12192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Open Sans Light" panose="020B0606030504020204" pitchFamily="34" charset="0"/>
          <a:ea typeface="Open Sans Light" panose="020B0606030504020204" pitchFamily="34" charset="0"/>
          <a:cs typeface="Open Sans Light" panose="020B0606030504020204" pitchFamily="34" charset="0"/>
          <a:sym typeface="Helvetica Neue"/>
        </a:defRPr>
      </a:lvl2pPr>
      <a:lvl3pPr marL="18288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Open Sans Light" panose="020B0606030504020204" pitchFamily="34" charset="0"/>
          <a:ea typeface="Open Sans Light" panose="020B0606030504020204" pitchFamily="34" charset="0"/>
          <a:cs typeface="Open Sans Light" panose="020B0606030504020204" pitchFamily="34" charset="0"/>
          <a:sym typeface="Helvetica Neue"/>
        </a:defRPr>
      </a:lvl3pPr>
      <a:lvl4pPr marL="24384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Open Sans Light" panose="020B0606030504020204" pitchFamily="34" charset="0"/>
          <a:ea typeface="Open Sans Light" panose="020B0606030504020204" pitchFamily="34" charset="0"/>
          <a:cs typeface="Open Sans Light" panose="020B0606030504020204" pitchFamily="34" charset="0"/>
          <a:sym typeface="Helvetica Neue"/>
        </a:defRPr>
      </a:lvl4pPr>
      <a:lvl5pPr marL="30480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Open Sans Light" panose="020B0606030504020204" pitchFamily="34" charset="0"/>
          <a:ea typeface="Open Sans Light" panose="020B0606030504020204" pitchFamily="34" charset="0"/>
          <a:cs typeface="Open Sans Light" panose="020B0606030504020204" pitchFamily="34" charset="0"/>
          <a:sym typeface="Helvetica Neue"/>
        </a:defRPr>
      </a:lvl5pPr>
      <a:lvl6pPr marL="36576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eaLnBrk="1" latinLnBrk="0" hangingPunct="1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ciitable.com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aelinik.free.fr/c/ch04.htm" TargetMode="External"/><Relationship Id="rId2" Type="http://schemas.openxmlformats.org/officeDocument/2006/relationships/hyperlink" Target="http://aelinik.free.fr/c/ch02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searchgate.net/figure/Control-structures-sequence-selection-and-iteration_fig1_3504130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F9371B-F92F-AED8-457A-F4BAE6779B8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 lIns="50800" tIns="50800" rIns="50800" bIns="50800" anchor="t">
            <a:normAutofit/>
          </a:bodyPr>
          <a:lstStyle/>
          <a:p>
            <a:r>
              <a:rPr lang="en-US" dirty="0"/>
              <a:t>Algorithm and programming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C0E2BF-BBBC-BF27-4255-C5149D193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Introduction to Algorithm and C Programming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DA326-32BB-7EBF-F49C-D0308881B7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Shania Priccilia, </a:t>
            </a:r>
            <a:r>
              <a:rPr lang="en-US" dirty="0" err="1"/>
              <a:t>S.Kom</a:t>
            </a:r>
            <a:r>
              <a:rPr lang="en-US" dirty="0"/>
              <a:t>., </a:t>
            </a:r>
            <a:r>
              <a:rPr lang="en-US" dirty="0" err="1"/>
              <a:t>M.Kom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756458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DA11B-2F9E-4E40-B94A-37951AF0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394E0-5EEE-7267-580E-42F911ACD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dirty="0"/>
              <a:t>Learning Objectives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39152-5297-4504-380C-94154A8D96C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en-US" altLang="en-US" sz="3600" dirty="0">
                <a:latin typeface="+mj-lt"/>
                <a:cs typeface="Tahoma" pitchFamily="34" charset="0"/>
              </a:rPr>
              <a:t>At the end of this session, student will be able to: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en-US" sz="3600" dirty="0">
                <a:latin typeface="+mj-lt"/>
                <a:cs typeface="Tahoma" pitchFamily="34" charset="0"/>
              </a:rPr>
              <a:t>Define algorithm theory and design (LO1)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en-US" sz="3600" dirty="0">
                <a:latin typeface="+mj-lt"/>
                <a:cs typeface="Tahoma" pitchFamily="34" charset="0"/>
              </a:rPr>
              <a:t>Define element and structure of C programming language (LO1 &amp; LO2)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altLang="en-US" sz="3600" dirty="0">
              <a:latin typeface="+mj-lt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endParaRPr lang="en-ID" sz="3600" dirty="0"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D18402-8FF5-BF7B-6C63-3E3EBE13F3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0790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99FFD-E58E-D8B4-ADED-E78957338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4635E-1E02-2C02-4DC3-ACB1F7225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dirty="0"/>
              <a:t>Subtopics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7B5071-5AEC-07E9-E361-22C4629DB39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486930" y="3505199"/>
            <a:ext cx="13714940" cy="901700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Algorithm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Algorithm Development Steps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Pseudo-code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Flow Chart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Structured Theorem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C Standard Library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C Structure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Comments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Characters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Identifiers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Keywords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3000" dirty="0">
                <a:latin typeface="+mj-lt"/>
              </a:rPr>
              <a:t>Exercise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637A35-AD25-D609-03AC-F1A916ECDF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6226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9BEF-9542-7100-1D62-738DD1E8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71B89-20C8-3334-2B4D-61CE8AA81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8487A-CC6E-01E0-FD53-981205337EC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7105650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Algorithm is a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step-by-step procedure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for solving a problem, clearly defining the actions to be performed and the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order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in which they should be executed.</a:t>
            </a:r>
          </a:p>
          <a:p>
            <a:pPr algn="just">
              <a:spcBef>
                <a:spcPts val="18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 the programming domain, algorithm define as a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structured method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used to solve a problem using a computer, often written as a series of logical steps or instructions.</a:t>
            </a:r>
          </a:p>
          <a:p>
            <a:pPr algn="just">
              <a:spcBef>
                <a:spcPts val="18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Simple algorithm Example: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Add Two Numbers Algorithm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Input the first number → A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Input the second number → B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Add A and B, store the result in SUM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Display SUM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00880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484B9-594F-2DE5-DE71-E78002091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7F59E-0F59-A4B4-73B7-703ED4812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EA1DD-852A-16BE-F3B3-3072D6CB0C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Simple algorithm 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E5CF9C-3A2A-DF8F-7C3F-993BD77533B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2133600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People may follow different steps (algorithms) to solve the same problem. As long as the result is correct, each algorithm is valid.</a:t>
            </a:r>
          </a:p>
          <a:p>
            <a:pPr algn="just"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Let’s look at two example algorithms for calculating the average of 3 numbers: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A9DB31-78B6-AEB1-123F-BE6035F8579B}"/>
              </a:ext>
            </a:extLst>
          </p:cNvPr>
          <p:cNvSpPr txBox="1"/>
          <p:nvPr/>
        </p:nvSpPr>
        <p:spPr>
          <a:xfrm>
            <a:off x="1962150" y="5829509"/>
            <a:ext cx="12192000" cy="381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623888" lvl="1" indent="0" algn="just">
              <a:spcBef>
                <a:spcPts val="1200"/>
              </a:spcBef>
              <a:buSzPct val="100000"/>
            </a:pPr>
            <a:r>
              <a:rPr lang="en-US" altLang="en-US" sz="3200" b="1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Algorithm 1: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Read number A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Read number B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Read number C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Compute average = (A + B + C) / 3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Display average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188D6-8CD7-6FF2-C9E2-BD38607FB0D0}"/>
              </a:ext>
            </a:extLst>
          </p:cNvPr>
          <p:cNvSpPr txBox="1"/>
          <p:nvPr/>
        </p:nvSpPr>
        <p:spPr>
          <a:xfrm>
            <a:off x="11258550" y="5787986"/>
            <a:ext cx="8686800" cy="381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 algn="just">
              <a:spcBef>
                <a:spcPts val="1200"/>
              </a:spcBef>
              <a:buSzPct val="100000"/>
            </a:pPr>
            <a:r>
              <a:rPr lang="en-US" altLang="en-US" sz="3200" b="1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Algorithm 2: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Read all three numbers together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Store them as A, B, and C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Compute sum = A + B + C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Compute average = sum / 3</a:t>
            </a:r>
          </a:p>
          <a:p>
            <a:pPr marL="1138238" lvl="1" indent="-51435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Display average</a:t>
            </a:r>
          </a:p>
        </p:txBody>
      </p:sp>
    </p:spTree>
    <p:extLst>
      <p:ext uri="{BB962C8B-B14F-4D97-AF65-F5344CB8AC3E}">
        <p14:creationId xmlns:p14="http://schemas.microsoft.com/office/powerpoint/2010/main" val="134240215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EF94D-D0F9-C798-30C5-5C36623A8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23CB-7A16-410E-4FA6-ED28FFDB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A5E2B-E8C1-F1FB-08DB-CD11337DCC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Good Algorithm Practice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2ECAC1-A11A-3EB3-05E9-23287524CFB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8214873" cy="790575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Having the right logical flow to solve the problem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Producing the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correct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output in a time efficient manner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Written using unambiguous structured language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Easy implementation into real programming language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All steps and operations are clearly defined and ended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10D2306-3174-9F71-EB67-2B6686083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2083" y="3657600"/>
            <a:ext cx="11154540" cy="768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9214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5EB3F-461A-CC66-03CA-9A0E6E62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8BA27-EC8C-3CF4-158E-347D166A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6DD29-3853-CE56-33EB-119B95744F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Problem Definition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35D3003A-3C96-03C6-3411-48EA81135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495" y="4004518"/>
            <a:ext cx="17537010" cy="907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5618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B80F3-0F5C-6622-6C79-0E3263D90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96556-09E4-9371-5410-12874ADC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631E49-CE75-F0DB-C012-261BDC9947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MODEL DEVELOPMENT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F620F47C-3FA9-9AE9-AE43-D7F874C20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495" y="4004518"/>
            <a:ext cx="17538192" cy="920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51519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5305B-03A0-2A76-87AA-6134C0210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148C8-E875-A231-03C2-025F4925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CF0E3-239B-1F36-7B34-4639BDB2EC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ALGORITHM DESIGN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59E56-E5AE-357D-1585-253B83F62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431" y="3311442"/>
            <a:ext cx="13368216" cy="97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683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D74A2-3718-68C0-20E1-5D4D25CC6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BDEAC-8D3F-6A95-EA49-36BD94F6E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29418-CD07-2AC0-4E6A-19D27EBE10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WRITING CODE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76329D-DAC7-5327-ACE4-4D0768B08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728" y="3798278"/>
            <a:ext cx="16212543" cy="107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73649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941DA-E21B-D631-981F-DE1974F0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D916-067D-017B-7560-4501FB1D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604F8-C5E3-4878-E676-F1BB53AC10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COMPILE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63923F-1AD3-582A-5B4E-1CEABFE06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995" y="3798278"/>
            <a:ext cx="16257276" cy="1050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0790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866FD-8CE9-95E2-ACB0-8A7AB4C97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29D4-4B74-BDA4-0155-B5BA82845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811B6-EE01-FAA8-61FA-D4044C42B7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SYNTAX ERROR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66ADB4C-BE08-4CE2-64C9-57FB0BE01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729" y="3798277"/>
            <a:ext cx="16212542" cy="1056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68123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5F784-C11D-821C-8EB4-8FB0DCB50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B901C-89CF-93B9-6D5C-B6C82E5E4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5ECA9D-6AAE-F1A2-6B41-DB41AE598F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RUN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BF368-8F46-74E0-D4EE-28CEFF2E9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729" y="3856221"/>
            <a:ext cx="16212542" cy="1059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7079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19691-2B30-7C3A-3E79-BEA0B2AFD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F117-5BFA-0418-4DAA-3E527A9B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E05CB-D805-981D-1A8D-FDB7A4C217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OUTPUT ERROR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57DE64-6998-C01C-6F17-1BF2BC98A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729" y="3856220"/>
            <a:ext cx="16360664" cy="887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2933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6A6D1-B630-A184-B87C-FDA745E21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CA35E-AEFA-A03F-BE8B-39CC868BD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 DEVELOPMENT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0B5D55-BA33-F0FE-22C5-20B3101932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B84AE-A882-B67F-CF95-57CD2CB83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729" y="3856219"/>
            <a:ext cx="16360664" cy="887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303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8B52A-E9EE-8BC1-24F0-10453581B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96013-2448-77B9-5393-3A8E125C2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1D910-548A-8B81-BC03-6D410632AD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Representing algorithm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59E922-C892-9066-5B3B-9836D5C1AEF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To develop and represent an algorithm clearly, we can use:</a:t>
            </a:r>
          </a:p>
          <a:p>
            <a:pPr marL="514350" indent="-514350" algn="just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Writing</a:t>
            </a:r>
          </a:p>
          <a:p>
            <a:pPr lvl="1" algn="just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Structured English</a:t>
            </a:r>
          </a:p>
          <a:p>
            <a:pPr lvl="1" algn="just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Pseudocode</a:t>
            </a:r>
          </a:p>
          <a:p>
            <a:pPr marL="609600" lvl="1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 step-by-step description of the algorithm that resembles a programming language but is not actual code. It uses simple English-like instructions for each step.</a:t>
            </a:r>
          </a:p>
          <a:p>
            <a:pPr marL="609600" lvl="1" indent="0" algn="just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2. Drawing</a:t>
            </a:r>
          </a:p>
          <a:p>
            <a:pPr lvl="1" algn="just">
              <a:spcBef>
                <a:spcPts val="1200"/>
              </a:spcBef>
              <a:buSzPct val="100000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Flowchart</a:t>
            </a:r>
          </a:p>
          <a:p>
            <a:pPr marL="609600" lvl="1" indent="0" algn="just">
              <a:spcBef>
                <a:spcPts val="1200"/>
              </a:spcBef>
              <a:buSzPct val="100000"/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 diagrammatic representation of an algorithm that uses symbols and arrows to depict the flow of control. </a:t>
            </a:r>
          </a:p>
        </p:txBody>
      </p:sp>
    </p:spTree>
    <p:extLst>
      <p:ext uri="{BB962C8B-B14F-4D97-AF65-F5344CB8AC3E}">
        <p14:creationId xmlns:p14="http://schemas.microsoft.com/office/powerpoint/2010/main" val="180433627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70660-1C0E-D483-87AD-37175BE29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EDF0D-9149-FD74-69B8-8EF6A055B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FDCF4-10A3-C939-C207-0336B35791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ED06A-410E-DCD0-6A2E-BD97B772B0F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Pseudocode is an artificial and informal language used to design and describe algorithms before writing actual code. </a:t>
            </a:r>
          </a:p>
          <a:p>
            <a:pPr algn="just"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It focuses on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logic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and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not bound by the syntax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of any specific language, making it flexible and easy to read.</a:t>
            </a:r>
          </a:p>
          <a:p>
            <a:pPr algn="just"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Pseudocode uses everyday language and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simple keywords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to describe control structure.</a:t>
            </a:r>
          </a:p>
          <a:p>
            <a:pPr algn="just"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 of common keywords:</a:t>
            </a:r>
          </a:p>
          <a:p>
            <a:pPr algn="just">
              <a:spcBef>
                <a:spcPts val="1200"/>
              </a:spcBef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8F10822-8513-D794-1B92-3CE625A48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533797"/>
              </p:ext>
            </p:extLst>
          </p:nvPr>
        </p:nvGraphicFramePr>
        <p:xfrm>
          <a:off x="2559050" y="7497233"/>
          <a:ext cx="18834100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28150">
                  <a:extLst>
                    <a:ext uri="{9D8B030D-6E8A-4147-A177-3AD203B41FA5}">
                      <a16:colId xmlns:a16="http://schemas.microsoft.com/office/drawing/2014/main" val="2455886074"/>
                    </a:ext>
                  </a:extLst>
                </a:gridCol>
                <a:gridCol w="9505950">
                  <a:extLst>
                    <a:ext uri="{9D8B030D-6E8A-4147-A177-3AD203B41FA5}">
                      <a16:colId xmlns:a16="http://schemas.microsoft.com/office/drawing/2014/main" val="1452283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Example Keywords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2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read, 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36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print, display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52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Storing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set, store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1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Decision (Selection)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if … else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59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Repetition (Loop)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While, 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0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Compute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bg2">
                              <a:lumMod val="10000"/>
                            </a:schemeClr>
                          </a:solidFill>
                        </a:rPr>
                        <a:t>calculate, add, subtract, multiply, 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8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187317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46149-6E28-72FF-E7D3-66C8003E6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84D83-B792-B795-74E0-0E07F6022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4D38D-CD1E-8725-76EC-5876CCA2A8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INPUT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EB42A-D03B-603A-8367-EAB37A60F27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Statements can be used when a computer receive information or input: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Read, Get, Input </a:t>
            </a:r>
            <a:r>
              <a:rPr lang="en-US" altLang="en-US" sz="4000" dirty="0">
                <a:latin typeface="+mj-lt"/>
                <a:ea typeface="Open Sans Light" panose="020B0306030504020204" pitchFamily="34" charset="0"/>
                <a:cs typeface="Courier New" panose="02070309020205020404" pitchFamily="49" charset="0"/>
              </a:rPr>
              <a:t>or</a:t>
            </a: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 Key-In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40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Example: 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Read </a:t>
            </a:r>
            <a:r>
              <a:rPr lang="en-US" altLang="en-US" sz="4000" dirty="0" err="1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bilangan</a:t>
            </a:r>
            <a:endParaRPr lang="en-US" altLang="en-US" sz="4000" dirty="0">
              <a:latin typeface="Courier New" panose="02070309020205020404" pitchFamily="49" charset="0"/>
              <a:ea typeface="Open Sans Light" panose="020B0306030504020204" pitchFamily="34" charset="0"/>
              <a:cs typeface="Courier New" panose="02070309020205020404" pitchFamily="49" charset="0"/>
            </a:endParaRP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Get </a:t>
            </a:r>
            <a:r>
              <a:rPr lang="en-US" altLang="en-US" sz="4000" dirty="0" err="1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tax_code</a:t>
            </a:r>
            <a:endParaRPr lang="en-US" altLang="en-US" sz="4000" dirty="0">
              <a:latin typeface="Courier New" panose="02070309020205020404" pitchFamily="49" charset="0"/>
              <a:ea typeface="Open Sans Light" panose="020B0306030504020204" pitchFamily="34" charset="0"/>
              <a:cs typeface="Courier New" panose="02070309020205020404" pitchFamily="49" charset="0"/>
            </a:endParaRP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Input </a:t>
            </a:r>
            <a:r>
              <a:rPr lang="en-US" altLang="en-US" sz="4000" dirty="0" err="1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students_name</a:t>
            </a:r>
            <a:endParaRPr lang="en-US" altLang="en-US" sz="4000" dirty="0">
              <a:latin typeface="Courier New" panose="02070309020205020404" pitchFamily="49" charset="0"/>
              <a:ea typeface="Open Sans Light" panose="020B0306030504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79826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D21CC-97B9-6FAD-2DAA-785DAD3BE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D3191-C87B-89FB-6AAA-646C9C596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81616-6F72-49C5-93C3-BC97A7D00E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OUTPUT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6C2FC5-D74B-C8CA-0AE9-BDEC263202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Statements can be used when a computer displaying information or output: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Print, Write, Put, Output, </a:t>
            </a:r>
            <a:r>
              <a:rPr lang="en-US" altLang="en-US" sz="4000" dirty="0">
                <a:latin typeface="+mj-lt"/>
                <a:ea typeface="Open Sans Light" panose="020B0306030504020204" pitchFamily="34" charset="0"/>
                <a:cs typeface="Courier New" panose="02070309020205020404" pitchFamily="49" charset="0"/>
              </a:rPr>
              <a:t>or</a:t>
            </a: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 Display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40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Example: 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Print “Bina Nusantara University”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Write “Algorithm and Programming”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Output Total</a:t>
            </a:r>
          </a:p>
        </p:txBody>
      </p:sp>
    </p:spTree>
    <p:extLst>
      <p:ext uri="{BB962C8B-B14F-4D97-AF65-F5344CB8AC3E}">
        <p14:creationId xmlns:p14="http://schemas.microsoft.com/office/powerpoint/2010/main" val="128725812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B467-AF8A-2D72-7D39-E79EE5F92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F0B9-7B0F-493D-DD90-002FF5CD1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54CBC-9F33-DBC5-C2D2-DFEB049CE7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Compute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9F6DB-0151-E363-4D76-D1F44222E3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To do arithmetic calculation the following operators are used: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+ (add)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-  (subtract)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* (multiply)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/  (divide)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() (scope)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40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Statement </a:t>
            </a: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Compute, Calculate </a:t>
            </a: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or  </a:t>
            </a: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Add</a:t>
            </a: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also can be used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40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Example: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Add number to total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Total = Total + number</a:t>
            </a:r>
          </a:p>
        </p:txBody>
      </p:sp>
    </p:spTree>
    <p:extLst>
      <p:ext uri="{BB962C8B-B14F-4D97-AF65-F5344CB8AC3E}">
        <p14:creationId xmlns:p14="http://schemas.microsoft.com/office/powerpoint/2010/main" val="331368116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D6EC9-E89C-1F79-5C2C-B75C1F653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17212-C140-8405-0F98-4EA99006A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38AF1-DEF1-02F0-DC6B-04BE9BCDA5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b="1" dirty="0">
                <a:latin typeface="Tahoma" pitchFamily="34" charset="0"/>
                <a:cs typeface="Tahoma" pitchFamily="34" charset="0"/>
              </a:rPr>
              <a:t>Store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65653D-E69F-ED63-7E4F-81FE5D5B675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There are three ways of storing value into a variable: </a:t>
            </a:r>
          </a:p>
          <a:p>
            <a:pPr algn="just">
              <a:spcBef>
                <a:spcPts val="1200"/>
              </a:spcBef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Initializing value using statement Initialize or Set</a:t>
            </a:r>
          </a:p>
          <a:p>
            <a:pPr algn="just">
              <a:spcBef>
                <a:spcPts val="1200"/>
              </a:spcBef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Storing value as calculation result using =</a:t>
            </a:r>
          </a:p>
          <a:p>
            <a:pPr algn="just">
              <a:spcBef>
                <a:spcPts val="1200"/>
              </a:spcBef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To simply store a value into a variable using “Save” or Store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40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Set Counter to 0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Total = Price * Qty</a:t>
            </a:r>
          </a:p>
        </p:txBody>
      </p:sp>
    </p:spTree>
    <p:extLst>
      <p:ext uri="{BB962C8B-B14F-4D97-AF65-F5344CB8AC3E}">
        <p14:creationId xmlns:p14="http://schemas.microsoft.com/office/powerpoint/2010/main" val="307637308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C293E-7582-5F6F-7114-B89A6538E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0246E-FDD6-2B56-B8C0-32B3832B1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ADE44-B5F3-00E0-E42A-1F6A74478F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b="1" dirty="0">
                <a:latin typeface="Tahoma" pitchFamily="34" charset="0"/>
                <a:cs typeface="Tahoma" pitchFamily="34" charset="0"/>
              </a:rPr>
              <a:t>Decision (SELECTION)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FBF55-1495-6AD3-0E36-DEFB0E26872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One of the main operation in computing is comparing values and choosing options based on its result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Keyword used: </a:t>
            </a: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IF, THEN and ELSE 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40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IF Menu=‘1’ THEN 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Discount = 0.1 * price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ELSE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Discount = 0.2 * price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ENDIF</a:t>
            </a:r>
          </a:p>
        </p:txBody>
      </p:sp>
    </p:spTree>
    <p:extLst>
      <p:ext uri="{BB962C8B-B14F-4D97-AF65-F5344CB8AC3E}">
        <p14:creationId xmlns:p14="http://schemas.microsoft.com/office/powerpoint/2010/main" val="116749473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93AC8-781F-D758-7D24-B89580A82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3288F-8DDA-C3B3-B415-D74A97BF5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DA7E77-A4D1-2134-E2CC-85C2779E96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b="1" dirty="0">
                <a:latin typeface="Tahoma" pitchFamily="34" charset="0"/>
                <a:cs typeface="Tahoma" pitchFamily="34" charset="0"/>
              </a:rPr>
              <a:t>Repetition (Looping)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F6813-6696-6438-3447-DDDD3A29113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To repeat an action/step, we use keyword </a:t>
            </a: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DOWHILE and ENDDO</a:t>
            </a:r>
          </a:p>
          <a:p>
            <a:pPr marL="0" indent="0" algn="just">
              <a:spcBef>
                <a:spcPts val="1200"/>
              </a:spcBef>
              <a:buNone/>
            </a:pPr>
            <a:endParaRPr lang="en-US" altLang="en-US" sz="4000" dirty="0">
              <a:latin typeface="Courier New" panose="02070309020205020404" pitchFamily="49" charset="0"/>
              <a:ea typeface="Open Sans Light" panose="020B0306030504020204" pitchFamily="34" charset="0"/>
              <a:cs typeface="Courier New" panose="02070309020205020404" pitchFamily="49" charset="0"/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DOWHILE number &lt; 10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	print number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	number = number +1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40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ENDDO </a:t>
            </a:r>
          </a:p>
        </p:txBody>
      </p:sp>
    </p:spTree>
    <p:extLst>
      <p:ext uri="{BB962C8B-B14F-4D97-AF65-F5344CB8AC3E}">
        <p14:creationId xmlns:p14="http://schemas.microsoft.com/office/powerpoint/2010/main" val="40051091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EFF4D-F481-85B2-5E91-E3352004D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6F19-7464-4DC5-E71F-28A7FB82A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9C39D2-0306-6509-EC26-53A6D33EB9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17C456-8EA0-CA8B-6578-612E8BAAFB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8805423" cy="94107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 1: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Algorithm using a calculator to sum values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Start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Set the calculator ON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Empty any values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Do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Input price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Push plus button (+)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While all prices have not been input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Print total price 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Set the calculator OFF</a:t>
            </a:r>
          </a:p>
          <a:p>
            <a:pPr marL="0" indent="0" algn="just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End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2C7F665-1AC9-5044-6DDD-F5AC0EA59374}"/>
              </a:ext>
            </a:extLst>
          </p:cNvPr>
          <p:cNvSpPr txBox="1">
            <a:spLocks/>
          </p:cNvSpPr>
          <p:nvPr/>
        </p:nvSpPr>
        <p:spPr>
          <a:xfrm>
            <a:off x="12530577" y="3657600"/>
            <a:ext cx="9891273" cy="941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266700" marR="0" indent="-266700" algn="l" defTabSz="2438338" rtl="0" eaLnBrk="1" latinLnBrk="0" hangingPunct="1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1pPr>
            <a:lvl2pPr marL="890588" marR="0" indent="-280988" algn="l" defTabSz="2438338" rtl="0" eaLnBrk="1" latinLnBrk="0" hangingPunct="1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2pPr>
            <a:lvl3pPr marL="1470025" marR="0" indent="-250825" algn="l" defTabSz="2438338" rtl="0" eaLnBrk="1" latinLnBrk="0" hangingPunct="1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3pPr>
            <a:lvl4pPr marL="2138363" marR="0" indent="-309563" algn="l" defTabSz="2438338" rtl="0" eaLnBrk="1" latinLnBrk="0" hangingPunct="1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4pPr>
            <a:lvl5pPr marL="2717800" marR="0" indent="-279400" algn="l" defTabSz="2438338" rtl="0" eaLnBrk="1" latinLnBrk="0" hangingPunct="1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kumimoji="0" lang="en-US" sz="2600" b="0" i="0" u="none" strike="noStrike" cap="none" spc="0" normalizeH="0" baseline="0">
                <a:ln>
                  <a:noFill/>
                </a:ln>
                <a:solidFill>
                  <a:srgbClr val="212121"/>
                </a:solidFill>
                <a:effectLst/>
                <a:uFillTx/>
                <a:latin typeface="Open Sans Light"/>
                <a:ea typeface="Open Sans Light"/>
                <a:cs typeface="Open Sans Light"/>
                <a:sym typeface="Helvetica Neue"/>
              </a:defRPr>
            </a:lvl5pPr>
            <a:lvl6pPr marL="36576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eaLnBrk="1" latinLnBrk="0" hangingPunct="1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 2: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Algorithm to count average score of 10 students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Start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Set total = 0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Set grade counter = 1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While grade counter is less than or equal to 10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Input next score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Add score into total </a:t>
            </a:r>
          </a:p>
          <a:p>
            <a:pPr marL="623888" lvl="1" indent="0" algn="just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Add 1 to grade counter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Set class average = total/10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Print the class average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End</a:t>
            </a:r>
          </a:p>
          <a:p>
            <a:pPr marL="0" indent="0" algn="just">
              <a:spcBef>
                <a:spcPts val="1200"/>
              </a:spcBef>
              <a:buFontTx/>
              <a:buNone/>
            </a:pPr>
            <a:endParaRPr lang="en-US" altLang="en-US" sz="3200" b="1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80800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EF647-AABC-86E8-E271-CCAF4AABC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flowchart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E73BA-7E19-8F88-D5DD-E357B02A4C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symbol</a:t>
            </a:r>
          </a:p>
        </p:txBody>
      </p:sp>
      <p:pic>
        <p:nvPicPr>
          <p:cNvPr id="5" name="Picture 26">
            <a:extLst>
              <a:ext uri="{FF2B5EF4-FFF2-40B4-BE49-F238E27FC236}">
                <a16:creationId xmlns:a16="http://schemas.microsoft.com/office/drawing/2014/main" id="{D131BEA5-11A9-C58D-E574-3294F2FAD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068" y="3260663"/>
            <a:ext cx="11072682" cy="943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95079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882BB-4163-E680-1D5F-5EB58CBA4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27E59-0095-C8DA-3824-9FDF8A94B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flowchart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F8C44-B8B5-F1B5-F3C3-A3CEDCFA2D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457CBE9-B11A-82EC-0E9A-039C9CE94C7F}"/>
              </a:ext>
            </a:extLst>
          </p:cNvPr>
          <p:cNvGrpSpPr/>
          <p:nvPr/>
        </p:nvGrpSpPr>
        <p:grpSpPr>
          <a:xfrm>
            <a:off x="10642396" y="2990851"/>
            <a:ext cx="7615117" cy="9624074"/>
            <a:chOff x="2057400" y="1600200"/>
            <a:chExt cx="3810000" cy="5105400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C7E4B7E6-D1DC-0644-EDBD-FA03B68CD7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000" y="1600200"/>
              <a:ext cx="990600" cy="457200"/>
            </a:xfrm>
            <a:prstGeom prst="flowChartTerminator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Start</a:t>
              </a:r>
            </a:p>
          </p:txBody>
        </p:sp>
        <p:sp>
          <p:nvSpPr>
            <p:cNvPr id="7" name="AutoShape 4">
              <a:extLst>
                <a:ext uri="{FF2B5EF4-FFF2-40B4-BE49-F238E27FC236}">
                  <a16:creationId xmlns:a16="http://schemas.microsoft.com/office/drawing/2014/main" id="{D4CFD6DF-0C72-1939-9D46-1EB1AEBF1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2971800"/>
              <a:ext cx="2133600" cy="381000"/>
            </a:xfrm>
            <a:prstGeom prst="flowChartProcess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 d = b^2 – 4ac</a:t>
              </a:r>
            </a:p>
          </p:txBody>
        </p:sp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88EB748E-95CD-24E0-7066-898580767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0" y="3581400"/>
              <a:ext cx="1676400" cy="457200"/>
            </a:xfrm>
            <a:prstGeom prst="flowChartDecision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 d &lt; 0</a:t>
              </a:r>
            </a:p>
          </p:txBody>
        </p: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15C17BC6-5556-93A8-1838-07C849B59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7200" y="4495800"/>
              <a:ext cx="1600200" cy="685800"/>
            </a:xfrm>
            <a:prstGeom prst="flowChartProcess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Print message</a:t>
              </a:r>
            </a:p>
            <a:p>
              <a:pPr algn="ctr"/>
              <a:r>
                <a:rPr lang="en-US" altLang="en-US" sz="320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“Imaginary”</a:t>
              </a:r>
            </a:p>
          </p:txBody>
        </p:sp>
        <p:sp>
          <p:nvSpPr>
            <p:cNvPr id="10" name="AutoShape 7">
              <a:extLst>
                <a:ext uri="{FF2B5EF4-FFF2-40B4-BE49-F238E27FC236}">
                  <a16:creationId xmlns:a16="http://schemas.microsoft.com/office/drawing/2014/main" id="{83543A56-C9AE-301D-8190-642FE5FA6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4495800"/>
              <a:ext cx="2057400" cy="685800"/>
            </a:xfrm>
            <a:prstGeom prst="flowChartProcess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 x1=(-</a:t>
              </a:r>
              <a:r>
                <a:rPr lang="en-US" altLang="en-US" sz="3200" dirty="0" err="1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b+sqrt</a:t>
              </a:r>
              <a:r>
                <a:rPr lang="en-US" altLang="en-US" sz="3200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(d))/2a</a:t>
              </a:r>
            </a:p>
            <a:p>
              <a:pPr algn="ctr"/>
              <a:r>
                <a:rPr lang="en-US" altLang="en-US" sz="3200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 x2 =(-b-sqrt(d))/2a</a:t>
              </a:r>
            </a:p>
          </p:txBody>
        </p:sp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6F3E3E07-57DA-64B4-728C-B3DD2B210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800" y="5486400"/>
              <a:ext cx="1828800" cy="457200"/>
            </a:xfrm>
            <a:prstGeom prst="flowChartProcess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Print: x1, x2</a:t>
              </a:r>
            </a:p>
          </p:txBody>
        </p:sp>
        <p:sp>
          <p:nvSpPr>
            <p:cNvPr id="12" name="AutoShape 9">
              <a:extLst>
                <a:ext uri="{FF2B5EF4-FFF2-40B4-BE49-F238E27FC236}">
                  <a16:creationId xmlns:a16="http://schemas.microsoft.com/office/drawing/2014/main" id="{7F15F673-EA28-1D54-1932-CB8EE0D8E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000" y="6248400"/>
              <a:ext cx="990600" cy="457200"/>
            </a:xfrm>
            <a:prstGeom prst="flowChartTerminator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Stop</a:t>
              </a:r>
            </a:p>
          </p:txBody>
        </p:sp>
        <p:sp>
          <p:nvSpPr>
            <p:cNvPr id="13" name="Line 10">
              <a:extLst>
                <a:ext uri="{FF2B5EF4-FFF2-40B4-BE49-F238E27FC236}">
                  <a16:creationId xmlns:a16="http://schemas.microsoft.com/office/drawing/2014/main" id="{C97EB521-89F7-49DB-5BFF-ACFF6D215B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2057400"/>
              <a:ext cx="0" cy="2286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4" name="Line 11">
              <a:extLst>
                <a:ext uri="{FF2B5EF4-FFF2-40B4-BE49-F238E27FC236}">
                  <a16:creationId xmlns:a16="http://schemas.microsoft.com/office/drawing/2014/main" id="{24B43109-F23C-B69D-17E2-723BD150A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2667000"/>
              <a:ext cx="0" cy="3048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5" name="Line 12">
              <a:extLst>
                <a:ext uri="{FF2B5EF4-FFF2-40B4-BE49-F238E27FC236}">
                  <a16:creationId xmlns:a16="http://schemas.microsoft.com/office/drawing/2014/main" id="{3CEBE4FD-1E4B-A2A5-B059-05983CE493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3352800"/>
              <a:ext cx="0" cy="2286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60490B66-CB7A-3AC3-9881-378F621A6F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4038600"/>
              <a:ext cx="0" cy="4572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21101133-F77F-7D65-285B-33DDBA846D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5181600"/>
              <a:ext cx="0" cy="3048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8DCE8FBF-F3E0-7E40-7754-5E9DB050A4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4200" y="5943600"/>
              <a:ext cx="0" cy="3048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EE4D2C13-F2E6-38EE-7D09-91594055EB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400" y="3810000"/>
              <a:ext cx="1066800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28255D2E-BAC3-45F9-7BE4-D36847306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9200" y="3810000"/>
              <a:ext cx="0" cy="6858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Line 18">
              <a:extLst>
                <a:ext uri="{FF2B5EF4-FFF2-40B4-BE49-F238E27FC236}">
                  <a16:creationId xmlns:a16="http://schemas.microsoft.com/office/drawing/2014/main" id="{92EFD9EC-21D4-0454-77A1-DD01962B3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9200" y="5181600"/>
              <a:ext cx="0" cy="9144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2" name="Line 19">
              <a:extLst>
                <a:ext uri="{FF2B5EF4-FFF2-40B4-BE49-F238E27FC236}">
                  <a16:creationId xmlns:a16="http://schemas.microsoft.com/office/drawing/2014/main" id="{A043C86D-A2DA-9D31-EF5E-5EABA1A533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00400" y="6096000"/>
              <a:ext cx="1828800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2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3" name="Text Box 20">
              <a:extLst>
                <a:ext uri="{FF2B5EF4-FFF2-40B4-BE49-F238E27FC236}">
                  <a16:creationId xmlns:a16="http://schemas.microsoft.com/office/drawing/2014/main" id="{F50A77B2-234B-2725-40B5-872054F10D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3505200"/>
              <a:ext cx="304800" cy="370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Y</a:t>
              </a:r>
            </a:p>
          </p:txBody>
        </p:sp>
        <p:sp>
          <p:nvSpPr>
            <p:cNvPr id="24" name="Text Box 21">
              <a:extLst>
                <a:ext uri="{FF2B5EF4-FFF2-40B4-BE49-F238E27FC236}">
                  <a16:creationId xmlns:a16="http://schemas.microsoft.com/office/drawing/2014/main" id="{B31D3555-7FAE-A49F-4E1B-3A9B6884C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200" y="4038600"/>
              <a:ext cx="304800" cy="370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T</a:t>
              </a:r>
            </a:p>
          </p:txBody>
        </p:sp>
        <p:sp>
          <p:nvSpPr>
            <p:cNvPr id="25" name="AutoShape 23">
              <a:extLst>
                <a:ext uri="{FF2B5EF4-FFF2-40B4-BE49-F238E27FC236}">
                  <a16:creationId xmlns:a16="http://schemas.microsoft.com/office/drawing/2014/main" id="{F6903977-BCBA-DF55-5E1C-19920FB8A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400" y="2286000"/>
              <a:ext cx="2133600" cy="381000"/>
            </a:xfrm>
            <a:prstGeom prst="flowChartProcess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3200">
                  <a:solidFill>
                    <a:schemeClr val="tx2">
                      <a:lumMod val="50000"/>
                    </a:schemeClr>
                  </a:solidFill>
                  <a:latin typeface="+mn-lt"/>
                  <a:cs typeface="Tahoma" pitchFamily="34" charset="0"/>
                </a:rPr>
                <a:t> Input a,b,c</a:t>
              </a:r>
            </a:p>
          </p:txBody>
        </p:sp>
      </p:grp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4D131E78-B17E-DA35-FF80-D438496DBB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6858000"/>
            <a:ext cx="7494265" cy="5756923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sz="3200" b="1" dirty="0">
                <a:latin typeface="+mn-lt"/>
              </a:rPr>
              <a:t>Algorithm to Solve a Quadratic Equation Using the Discriminant</a:t>
            </a:r>
            <a:endParaRPr lang="en-US" altLang="en-US" sz="3200" b="1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4723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A94BA-3280-BEDD-B790-6F1A50DF9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4F20B-2E9B-521E-27F0-DCC178EC7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Structure Theorem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1831DE-D254-4B9D-B0B0-ED90EA89D5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241685-6544-218A-16C5-BC5676EA962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260663"/>
            <a:ext cx="14038196" cy="94107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Any computer program can be constructed using only three control structures: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Sequence</a:t>
            </a:r>
          </a:p>
          <a:p>
            <a:pPr marL="623888" lvl="1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 sequence is a series of consecutive commands or statement. </a:t>
            </a:r>
          </a:p>
          <a:p>
            <a:pPr marL="623888" lvl="1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Most programming languages execute statements in order, from the top of the program to the bottom.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Selection</a:t>
            </a:r>
          </a:p>
          <a:p>
            <a:pPr marL="623888" lvl="1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The selection structure allows a program to choose between different paths based on a condition.</a:t>
            </a:r>
          </a:p>
          <a:p>
            <a:pPr marL="623888" lvl="1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If the condition is true, one block of code executes; otherwise, another (optional) block may run.</a:t>
            </a:r>
          </a:p>
          <a:p>
            <a:pPr>
              <a:spcBef>
                <a:spcPts val="1200"/>
              </a:spcBef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Repetition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(iteration) </a:t>
            </a:r>
          </a:p>
          <a:p>
            <a:pPr marL="623888" lvl="1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Repetition enables a block of statements to be executed multiple times.</a:t>
            </a:r>
          </a:p>
          <a:p>
            <a:pPr marL="623888" lvl="1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The loop continues as long as a specified condition remains true.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Picture 7" descr="A diagram of a selection&#10;&#10;AI-generated content may be incorrect.">
            <a:extLst>
              <a:ext uri="{FF2B5EF4-FFF2-40B4-BE49-F238E27FC236}">
                <a16:creationId xmlns:a16="http://schemas.microsoft.com/office/drawing/2014/main" id="{FF101466-8DE8-5CAD-C6C6-5CD5452FB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0657" y="3069151"/>
            <a:ext cx="5601590" cy="9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7850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9ED02-810E-2998-EB37-D4B0B8915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A9EAD-B916-CAB9-98C7-3977D261E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Structure Theorem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2ECCB-05E7-20F5-3340-CFD019FCFE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Sequence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916D7-1D53-76C1-EC2C-EBF7ADD317D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6" y="3260663"/>
            <a:ext cx="20622285" cy="1024432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en-US" sz="41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Sequence is series of consecutive commands/statements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en-US" sz="41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Commonly programming language has sequence of statements flowing from top of the program to its end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endParaRPr lang="en-US" altLang="en-US" sz="41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 :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Print “Number of students:”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Set total to 49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Print “Add new student:”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Read </a:t>
            </a:r>
            <a:r>
              <a:rPr lang="en-US" altLang="en-US" sz="4100" dirty="0" err="1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newStudent</a:t>
            </a:r>
            <a:endParaRPr lang="en-US" altLang="en-US" sz="4100" dirty="0">
              <a:latin typeface="Courier New" panose="02070309020205020404" pitchFamily="49" charset="0"/>
              <a:ea typeface="Open Sans Light" panose="020B0306030504020204" pitchFamily="34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total = total + </a:t>
            </a:r>
            <a:r>
              <a:rPr lang="en-US" altLang="en-US" sz="4100" dirty="0" err="1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newStudent</a:t>
            </a:r>
            <a:endParaRPr lang="en-US" altLang="en-US" sz="4100" dirty="0">
              <a:latin typeface="Courier New" panose="02070309020205020404" pitchFamily="49" charset="0"/>
              <a:ea typeface="Open Sans Light" panose="020B0306030504020204" pitchFamily="34" charset="0"/>
              <a:cs typeface="Courier New" panose="020703090202050204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Print “Number of students:”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Print total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endParaRPr lang="en-US" altLang="en-US" sz="41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41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Description 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en-US" sz="41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Sequence of command is from the 1st line to the end of code. 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altLang="en-US" sz="41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If </a:t>
            </a:r>
            <a:r>
              <a:rPr lang="en-US" altLang="en-US" sz="4100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newStudent</a:t>
            </a:r>
            <a:r>
              <a:rPr lang="en-US" altLang="en-US" sz="41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input is 2 then total that later on printed out is 51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Picture 5" descr="A blue rectangles with black arrows&#10;&#10;AI-generated content may be incorrect.">
            <a:extLst>
              <a:ext uri="{FF2B5EF4-FFF2-40B4-BE49-F238E27FC236}">
                <a16:creationId xmlns:a16="http://schemas.microsoft.com/office/drawing/2014/main" id="{E1CC94B5-49BB-EDEA-525C-8290E48CE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2946" y="5279660"/>
            <a:ext cx="3297756" cy="733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3965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11AEF-C50B-2A70-F61C-2BE4FBEF8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F9F3D-0642-070F-AF6E-DD949F337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Structure Theorem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678AC-3F6E-14F0-5380-D7381F6FF7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SELECTION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361E1-1288-ABD9-A98F-92C23194727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6" y="3260663"/>
            <a:ext cx="20340931" cy="9873446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Selection control structure is structure that allow us to choose from several options of statement/command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The first statement will be executed if the condition is satisfied, if not then the else statement will be executed (if the other exist)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 :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IF Day=1 THEN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	Print “Monday”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ELSE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	Print “Obviously not Monday” 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Description 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Picture 5" descr="A diagram of a question mark&#10;&#10;AI-generated content may be incorrect.">
            <a:extLst>
              <a:ext uri="{FF2B5EF4-FFF2-40B4-BE49-F238E27FC236}">
                <a16:creationId xmlns:a16="http://schemas.microsoft.com/office/drawing/2014/main" id="{D8E72B7E-A48F-5A3B-7241-9E28C673F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5970" y="5482940"/>
            <a:ext cx="4642338" cy="63092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C29D85-752F-ACD6-C93A-7418A538A68C}"/>
              </a:ext>
            </a:extLst>
          </p:cNvPr>
          <p:cNvSpPr txBox="1"/>
          <p:nvPr/>
        </p:nvSpPr>
        <p:spPr>
          <a:xfrm>
            <a:off x="2167377" y="10714999"/>
            <a:ext cx="15253116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l">
              <a:spcBef>
                <a:spcPts val="1200"/>
              </a:spcBef>
              <a:buNone/>
            </a:pPr>
            <a:r>
              <a:rPr lang="en-US" altLang="en-US" sz="3200" dirty="0">
                <a:solidFill>
                  <a:schemeClr val="bg2">
                    <a:lumMod val="10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The word “Monday” will be printed out if Day’s value equal to 1, else it will print out the sentence “Obviously not Monday”.</a:t>
            </a:r>
          </a:p>
        </p:txBody>
      </p:sp>
    </p:spTree>
    <p:extLst>
      <p:ext uri="{BB962C8B-B14F-4D97-AF65-F5344CB8AC3E}">
        <p14:creationId xmlns:p14="http://schemas.microsoft.com/office/powerpoint/2010/main" val="109875062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1907F-92D5-831F-479A-4C03A5561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50AFE-E1CE-0F4D-5E07-2BF8B75B0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Structure Theorem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E35D6-12BB-739B-05BA-88D7531C53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b="1" dirty="0">
                <a:latin typeface="Tahoma" pitchFamily="34" charset="0"/>
                <a:cs typeface="Tahoma" pitchFamily="34" charset="0"/>
              </a:rPr>
              <a:t>Repetition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32292-52A8-F8E0-BD53-112C505939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6" y="3260664"/>
            <a:ext cx="14715569" cy="935336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 number of statements/commands can be repeated several times using Repetition structure control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Statements/commands will be repeated while the looping condition is satisfied (may use DOWHILE – ENDDO)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 :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Stars = 0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DOWHILE Stars &lt; 5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	Print Stars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	 Stars = Stars + 1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Courier New" panose="02070309020205020404" pitchFamily="49" charset="0"/>
                <a:ea typeface="Open Sans Light" panose="020B0306030504020204" pitchFamily="34" charset="0"/>
                <a:cs typeface="Courier New" panose="02070309020205020404" pitchFamily="49" charset="0"/>
              </a:rPr>
              <a:t>ENDDO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Description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At first Stars’ value equals to 0, after following the DOWHILE looping Stars’ value will be updated 5 times resulting: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0 1 2 3 4 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endParaRPr lang="en-US" altLang="en-US" sz="36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7" name="Picture 6" descr="A blue rectangle with black arrows pointing to a rectangle&#10;&#10;AI-generated content may be incorrect.">
            <a:extLst>
              <a:ext uri="{FF2B5EF4-FFF2-40B4-BE49-F238E27FC236}">
                <a16:creationId xmlns:a16="http://schemas.microsoft.com/office/drawing/2014/main" id="{59188951-8ECC-0A32-150A-3E0D2468B2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260" y="4360984"/>
            <a:ext cx="3606281" cy="772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0990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D2FF1AD-661A-4C90-36B2-5C9EDF7D8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20313-DFDB-47BB-FD27-69073BBF9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IntroductioN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8CCB3-A450-9800-B65A-B7B849BF1D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err="1"/>
              <a:t>Kenapa</a:t>
            </a:r>
            <a:r>
              <a:rPr lang="en-US" dirty="0"/>
              <a:t> Bahasa C?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AD1982-47DE-A339-5250-DD22AB395C30}"/>
              </a:ext>
            </a:extLst>
          </p:cNvPr>
          <p:cNvSpPr txBox="1"/>
          <p:nvPr/>
        </p:nvSpPr>
        <p:spPr>
          <a:xfrm>
            <a:off x="332510" y="3107611"/>
            <a:ext cx="24051490" cy="100027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1. Bahasa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dasar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untuk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banyak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bahasa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modern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C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adalah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“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ibu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”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dari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banyak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bahasa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populer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C++, Java, C#, Objective-C, Go, Rust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bahkan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Python interpreter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ditulis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sebagian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besar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dalam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C.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Kalau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paham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C,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lebih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mudah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memahami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konsep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di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bahasa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lain.</a:t>
            </a:r>
          </a:p>
          <a:p>
            <a:pPr algn="just"/>
            <a:endParaRPr lang="en-ID" sz="2800" b="1" dirty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2.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Mengajarkan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konsep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fundamental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Variabel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tipe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data,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kontrol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alur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(if, loop),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fungsi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, pointer, array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→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semua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konsep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dasar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pemrograman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jelas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terlihat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dalam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C.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Tidak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ada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otomatisasi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berlebihan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(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misalnya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memory management di Python/Java).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Mahasiswa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jadi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mengerti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apa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yang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sebenarnya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terjadi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di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komputer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ID" sz="2800" dirty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3.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Dekat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dengan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mesin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(low-level)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tapi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tetap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high-level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C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sering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disebut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“middle-level language”.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Bisa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menulis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program yang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cukup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dekat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ke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hardware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(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akses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memori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, register, pointer),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tapi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tetap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dengan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sintaks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yang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lebih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mudah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daripada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assembly.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Ini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penting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untuk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mahasiswa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supaya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paham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bagaimana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komputer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bekerja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di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balik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layar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ID" sz="2800" dirty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4.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Efisiensi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&amp;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kinerja</a:t>
            </a:r>
            <a:endParaRPr lang="en-ID" sz="2800" b="1" dirty="0">
              <a:solidFill>
                <a:schemeClr val="bg2">
                  <a:lumMod val="10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Program C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biasanya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lebih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cepat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dan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hemat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memori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dibandingkan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bahasa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tingkat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tinggi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lain.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Mahasiswa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jadi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terbiasa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berpikir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efisien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dalam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algoritma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dan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struktur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data.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ID" sz="2800" dirty="0">
              <a:solidFill>
                <a:schemeClr val="bg2">
                  <a:lumMod val="10000"/>
                </a:schemeClr>
              </a:solidFill>
            </a:endParaRPr>
          </a:p>
          <a:p>
            <a:pPr algn="just"/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5.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Standar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akademik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&amp;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industri</a:t>
            </a:r>
            <a:endParaRPr lang="en-ID" sz="2800" b="1" dirty="0">
              <a:solidFill>
                <a:schemeClr val="bg2">
                  <a:lumMod val="10000"/>
                </a:schemeClr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Hampir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semua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jurusan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ilmu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komputer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di dunia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menjadikan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C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sebagai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mata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kuliah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dasar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Banyak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sistem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operasi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, compiler, embedded system,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bahkan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database (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contoh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: MySQL, Linux kernel)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ditulis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dalam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C.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Jadi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selain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untuk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belajar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ID" sz="2800" dirty="0" err="1">
                <a:solidFill>
                  <a:schemeClr val="bg2">
                    <a:lumMod val="10000"/>
                  </a:schemeClr>
                </a:solidFill>
              </a:rPr>
              <a:t>konsep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C juga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relevan</a:t>
            </a:r>
            <a:r>
              <a:rPr lang="en-ID" sz="2800" b="1" dirty="0">
                <a:solidFill>
                  <a:schemeClr val="bg2">
                    <a:lumMod val="10000"/>
                  </a:schemeClr>
                </a:solidFill>
              </a:rPr>
              <a:t> di dunia </a:t>
            </a:r>
            <a:r>
              <a:rPr lang="en-ID" sz="2800" b="1" dirty="0" err="1">
                <a:solidFill>
                  <a:schemeClr val="bg2">
                    <a:lumMod val="10000"/>
                  </a:schemeClr>
                </a:solidFill>
              </a:rPr>
              <a:t>nyata</a:t>
            </a:r>
            <a:r>
              <a:rPr lang="en-ID" sz="2800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77938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5ABEC-D0EF-1DA8-7A85-AFA13ED26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EC33E-B3D0-79EA-B484-21AE7CB8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IntroductioN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C9FC0-E017-7D09-18E6-34D85ED044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HISTORY OF 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E2F67-FFA2-AF58-6554-3BF7E99A49A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657600"/>
            <a:ext cx="19244823" cy="9810750"/>
          </a:xfrm>
        </p:spPr>
        <p:txBody>
          <a:bodyPr>
            <a:normAutofit/>
          </a:bodyPr>
          <a:lstStyle/>
          <a:p>
            <a:pPr algn="just">
              <a:lnSpc>
                <a:spcPct val="114000"/>
              </a:lnSpc>
              <a:spcBef>
                <a:spcPts val="1200"/>
              </a:spcBef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History of C:</a:t>
            </a:r>
            <a:endParaRPr lang="en-US" altLang="en-US" sz="32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623888" lvl="1" indent="0" algn="just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altLang="en-US" sz="3200" dirty="0">
                <a:solidFill>
                  <a:srgbClr val="C00000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1967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BCPL designed by Martin Richards for OS and compiler development.</a:t>
            </a:r>
          </a:p>
          <a:p>
            <a:pPr marL="623888" lvl="1" indent="0" algn="just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altLang="en-US" sz="3200" dirty="0">
                <a:solidFill>
                  <a:srgbClr val="C00000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1970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alt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B created by Ken Thompson for early UNIX development at Bell Labs.</a:t>
            </a:r>
          </a:p>
          <a:p>
            <a:pPr marL="623888" lvl="1" indent="0" algn="just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altLang="en-US" sz="3200" dirty="0">
                <a:solidFill>
                  <a:srgbClr val="C00000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1972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C developed by Dennis Ritchie at Bell Labs, based on B.</a:t>
            </a:r>
          </a:p>
          <a:p>
            <a:pPr marL="623888" lvl="1" indent="0" algn="just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altLang="en-US" sz="3200" dirty="0">
                <a:solidFill>
                  <a:srgbClr val="C00000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1989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 ANSI standardized C (ANSI C),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later ISO adopted it as well.</a:t>
            </a:r>
          </a:p>
          <a:p>
            <a:pPr marL="623888" lvl="1" indent="0" algn="just">
              <a:lnSpc>
                <a:spcPct val="114000"/>
              </a:lnSpc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C11 (2011), C18 (2018)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Latest official standards, adding modern features and fixing bugs.</a:t>
            </a:r>
          </a:p>
          <a:p>
            <a:pPr algn="just">
              <a:lnSpc>
                <a:spcPct val="114000"/>
              </a:lnSpc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While many modern languages like Python, C++, and Java are widely used today, C remains a powerful language for algorithm and systems programming because it offers:</a:t>
            </a:r>
          </a:p>
          <a:p>
            <a:pPr marL="1138238" lvl="1" indent="-514350" algn="just">
              <a:lnSpc>
                <a:spcPct val="114000"/>
              </a:lnSpc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High performance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for speed-critical systems</a:t>
            </a:r>
          </a:p>
          <a:p>
            <a:pPr marL="1138238" lvl="1" indent="-514350" algn="just">
              <a:lnSpc>
                <a:spcPct val="114000"/>
              </a:lnSpc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Portability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across hardware platforms</a:t>
            </a:r>
          </a:p>
          <a:p>
            <a:pPr marL="1138238" lvl="1" indent="-514350" algn="just">
              <a:lnSpc>
                <a:spcPct val="114000"/>
              </a:lnSpc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Low-level memory access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and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fine hardware control</a:t>
            </a:r>
          </a:p>
          <a:p>
            <a:pPr marL="1138238" lvl="1" indent="-514350" algn="just">
              <a:lnSpc>
                <a:spcPct val="114000"/>
              </a:lnSpc>
              <a:spcBef>
                <a:spcPts val="1200"/>
              </a:spcBef>
              <a:buSzPct val="100000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Efficiency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in both time and space, ideal for optimizing algorithms</a:t>
            </a:r>
          </a:p>
        </p:txBody>
      </p:sp>
    </p:spTree>
    <p:extLst>
      <p:ext uri="{BB962C8B-B14F-4D97-AF65-F5344CB8AC3E}">
        <p14:creationId xmlns:p14="http://schemas.microsoft.com/office/powerpoint/2010/main" val="2051747560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98661-F94D-521D-C980-21DFFF690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8294E-131D-4585-8022-A769B6585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 STANDARD LIBRARY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2FEA3-3388-C0C3-40A2-5BA8511BD1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 STANDARD LIBRARY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E9BDDC-1358-AC3F-C869-5909F5CB07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17403" y="3543301"/>
            <a:ext cx="19587723" cy="888188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We write the program code in a file that contains the main C source code, typically with a .c (or .</a:t>
            </a:r>
            <a:r>
              <a:rPr lang="en-US" altLang="en-US" sz="3200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cpp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for C++) extension. Example: </a:t>
            </a:r>
            <a:r>
              <a:rPr lang="en-US" altLang="en-US" sz="3200" b="1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main.c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200" b="1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When programming in C, we typically use the following building blocks:</a:t>
            </a:r>
          </a:p>
          <a:p>
            <a:pPr marL="1138238" lvl="1" indent="-51435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Standard Library Functions</a:t>
            </a:r>
          </a:p>
          <a:p>
            <a:pPr marL="1203325" lvl="2" indent="0">
              <a:spcBef>
                <a:spcPts val="1200"/>
              </a:spcBef>
              <a:buNone/>
            </a:pP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&lt;</a:t>
            </a:r>
            <a:r>
              <a:rPr lang="en-US" altLang="en-US" sz="3200" dirty="0" err="1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math.h</a:t>
            </a: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&gt;	</a:t>
            </a:r>
            <a:r>
              <a:rPr lang="en-US" altLang="en-US" sz="32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: Mathematical Functions</a:t>
            </a:r>
          </a:p>
          <a:p>
            <a:pPr marL="1203325" lvl="2" indent="0">
              <a:spcBef>
                <a:spcPts val="1200"/>
              </a:spcBef>
              <a:buNone/>
            </a:pP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&lt;</a:t>
            </a:r>
            <a:r>
              <a:rPr lang="en-US" altLang="en-US" sz="3200" dirty="0" err="1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stdio.h</a:t>
            </a: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&gt;	</a:t>
            </a:r>
            <a:r>
              <a:rPr lang="en-US" altLang="en-US" sz="32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: Input and Output</a:t>
            </a:r>
          </a:p>
          <a:p>
            <a:pPr marL="1203325" lvl="2" indent="0">
              <a:spcBef>
                <a:spcPts val="1200"/>
              </a:spcBef>
              <a:buNone/>
            </a:pP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&lt;</a:t>
            </a:r>
            <a:r>
              <a:rPr lang="en-US" altLang="en-US" sz="3200" dirty="0" err="1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stdlib.h</a:t>
            </a: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&gt;	</a:t>
            </a:r>
            <a:r>
              <a:rPr lang="en-US" altLang="en-US" sz="32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: Utility Functions</a:t>
            </a:r>
          </a:p>
          <a:p>
            <a:pPr marL="1203325" lvl="2" indent="0">
              <a:spcBef>
                <a:spcPts val="1200"/>
              </a:spcBef>
              <a:buNone/>
            </a:pP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&lt;</a:t>
            </a:r>
            <a:r>
              <a:rPr lang="en-US" altLang="en-US" sz="3200" dirty="0" err="1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string.h</a:t>
            </a: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&gt;	</a:t>
            </a:r>
            <a:r>
              <a:rPr lang="en-US" altLang="en-US" sz="32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: String Functions</a:t>
            </a:r>
          </a:p>
          <a:p>
            <a:pPr marL="1203325" lvl="2" indent="0">
              <a:spcBef>
                <a:spcPts val="1200"/>
              </a:spcBef>
              <a:buNone/>
            </a:pP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&lt;</a:t>
            </a:r>
            <a:r>
              <a:rPr lang="en-US" altLang="en-US" sz="3200" dirty="0" err="1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time.h</a:t>
            </a:r>
            <a:r>
              <a:rPr lang="en-US" altLang="en-US" sz="3200" dirty="0">
                <a:latin typeface="Consolas" panose="020B0609020204030204" pitchFamily="49" charset="0"/>
                <a:ea typeface="Open Sans Light" panose="020B0306030504020204" pitchFamily="34" charset="0"/>
                <a:cs typeface="Open Sans Light" panose="020B0306030504020204" pitchFamily="34" charset="0"/>
              </a:rPr>
              <a:t>&gt;	</a:t>
            </a:r>
            <a:r>
              <a:rPr lang="en-US" altLang="en-US" sz="32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: Time and Date Functions</a:t>
            </a:r>
            <a:endParaRPr lang="en-US" altLang="en-US" sz="3200" b="1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1138238" lvl="1" indent="-51435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User-Defined Functions</a:t>
            </a:r>
          </a:p>
          <a:p>
            <a:pPr marL="1203325" lvl="2" indent="0">
              <a:spcBef>
                <a:spcPts val="1200"/>
              </a:spcBef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Functions you create yourself</a:t>
            </a:r>
          </a:p>
          <a:p>
            <a:pPr marL="1138238" lvl="1" indent="-514350">
              <a:spcBef>
                <a:spcPts val="1200"/>
              </a:spcBef>
              <a:buSzPct val="100000"/>
              <a:buFont typeface="+mj-lt"/>
              <a:buAutoNum type="arabicPeriod"/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Third-Party Functions</a:t>
            </a:r>
          </a:p>
          <a:p>
            <a:pPr marL="1203325" lvl="2" indent="0">
              <a:spcBef>
                <a:spcPts val="1200"/>
              </a:spcBef>
              <a:buSzPct val="100000"/>
              <a:buNone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Functions other people have created and made available to you</a:t>
            </a:r>
          </a:p>
          <a:p>
            <a:pPr>
              <a:spcBef>
                <a:spcPts val="1200"/>
              </a:spcBef>
            </a:pPr>
            <a:endParaRPr lang="en-US" altLang="en-US" sz="3200" b="1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1938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985D7-FA9B-198B-027B-855B98E70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DC504-0E57-11B1-8352-F8856FF3B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Main function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F9E849-1018-B4F1-8541-EA5E3DBA8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877" y="3867150"/>
            <a:ext cx="6257353" cy="3611457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7B18BB8-B5C1-11FD-9223-285B2FB4BD8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17403" y="7643119"/>
            <a:ext cx="19587723" cy="478206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is a structured programming language. It organizes code into functions.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Every C program must have a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main()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function, main() is where the program starts running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is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case sensitive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: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main is different from Main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à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sum is different from Sum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Every command (statement) must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end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with a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semicolon (;)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382CECA-910A-178F-8A8D-AA4BE66A1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1568" y="3867150"/>
            <a:ext cx="6274499" cy="34453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69EC67-5FC1-DC8B-58E8-7CDC4A88C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63405" y="3867148"/>
            <a:ext cx="6274499" cy="344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87665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B7B5B-A5C0-E6CF-73AE-554F58472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8E880-1AB0-970F-EAB0-05071C9CB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F987E-0BEF-A562-61D7-AD6E943BD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Main function structure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5D2CCFB-EC02-6EEB-56EF-832D0230FD8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17403" y="7658101"/>
            <a:ext cx="19587723" cy="476708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return(0);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indicates a normal program termination without error.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By default, functions are assumed to return an integer (int) type if no return type is explicitly specified. 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However, not all C compiler is familiar with all main function described above. Example: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Using Turbo C 2.0 (DOS) and Microsoft Visual C++ (Windows) compilers: statements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void main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and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int main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compile successfully, but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main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may produce a warning.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Using Dev-C++ (Windows) and </a:t>
            </a:r>
            <a:r>
              <a:rPr lang="en-US" altLang="en-US" sz="3200" dirty="0" err="1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gcc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(Linux) compilers: statements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main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and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int main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compile successfully, but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void main 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may produce a warning.</a:t>
            </a:r>
            <a:endParaRPr lang="en-US" altLang="en-US" sz="3200" b="1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0E986-614F-B62F-073F-FF7BC27D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877" y="3867150"/>
            <a:ext cx="6257353" cy="36114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C40A61-47DB-39BE-C1E8-DD58FB76C0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1568" y="3867150"/>
            <a:ext cx="6274499" cy="34453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3D9783-6D81-CA84-91DA-FEF35BC901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63405" y="3867148"/>
            <a:ext cx="6274499" cy="344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7165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41163-F971-F148-FF71-E25265FE8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75A51-9EC3-6349-3872-86883C70D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 structure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69B57-93F8-7C04-F937-6603628653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9CEE8F16-5D64-B7D8-5E37-13630481CF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7377" y="6891032"/>
                <a:ext cx="12070904" cy="37856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l"/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#include&lt;stdio.h&gt;</a:t>
                </a:r>
              </a:p>
              <a:p>
                <a:pPr algn="l"/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int main()</a:t>
                </a:r>
              </a:p>
              <a:p>
                <a:pPr algn="l"/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{</a:t>
                </a:r>
              </a:p>
              <a:p>
                <a:pPr algn="l"/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	</a:t>
                </a:r>
                <a:r>
                  <a:rPr lang="id-ID" sz="4000" dirty="0" err="1">
                    <a:solidFill>
                      <a:schemeClr val="bg2">
                        <a:lumMod val="10000"/>
                      </a:schemeClr>
                    </a:solidFill>
                    <a:latin typeface="Courier New" panose="02070309020205020404" pitchFamily="49" charset="0"/>
                    <a:ea typeface="Tahoma" pitchFamily="34" charset="0"/>
                    <a:cs typeface="Courier New" pitchFamily="49" charset="0"/>
                  </a:rPr>
                  <a:t>printf</a:t>
                </a:r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anose="02070309020205020404" pitchFamily="49" charset="0"/>
                    <a:ea typeface="Tahoma" pitchFamily="34" charset="0"/>
                    <a:cs typeface="Courier New" pitchFamily="49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id-ID" sz="4000" i="1" smtClean="0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Tahoma" pitchFamily="34" charset="0"/>
                        <a:cs typeface="Courier New" pitchFamily="49" charset="0"/>
                      </a:rPr>
                      <m:t>"</m:t>
                    </m:r>
                  </m:oMath>
                </a14:m>
                <a:r>
                  <a:rPr lang="id-ID" sz="4000" dirty="0" err="1">
                    <a:solidFill>
                      <a:schemeClr val="bg2">
                        <a:lumMod val="10000"/>
                      </a:schemeClr>
                    </a:solidFill>
                    <a:latin typeface="Courier New" panose="02070309020205020404" pitchFamily="49" charset="0"/>
                    <a:ea typeface="Tahoma" pitchFamily="34" charset="0"/>
                    <a:cs typeface="Courier New" pitchFamily="49" charset="0"/>
                  </a:rPr>
                  <a:t>Welcome</a:t>
                </a:r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anose="02070309020205020404" pitchFamily="49" charset="0"/>
                    <a:ea typeface="Tahoma" pitchFamily="34" charset="0"/>
                    <a:cs typeface="Courier New" pitchFamily="49" charset="0"/>
                  </a:rPr>
                  <a:t> </a:t>
                </a:r>
                <a:r>
                  <a:rPr lang="id-ID" sz="4000" dirty="0" err="1">
                    <a:solidFill>
                      <a:schemeClr val="bg2">
                        <a:lumMod val="10000"/>
                      </a:schemeClr>
                    </a:solidFill>
                    <a:latin typeface="Courier New" panose="02070309020205020404" pitchFamily="49" charset="0"/>
                    <a:ea typeface="Tahoma" pitchFamily="34" charset="0"/>
                    <a:cs typeface="Courier New" pitchFamily="49" charset="0"/>
                  </a:rPr>
                  <a:t>to</a:t>
                </a:r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 BINUS\n</a:t>
                </a:r>
                <a14:m>
                  <m:oMath xmlns:m="http://schemas.openxmlformats.org/officeDocument/2006/math">
                    <m:r>
                      <a:rPr lang="id-ID" sz="4000" i="1">
                        <a:solidFill>
                          <a:schemeClr val="bg2">
                            <a:lumMod val="10000"/>
                          </a:schemeClr>
                        </a:solidFill>
                        <a:latin typeface="Cambria Math" panose="02040503050406030204" pitchFamily="18" charset="0"/>
                        <a:ea typeface="Tahoma" pitchFamily="34" charset="0"/>
                        <a:cs typeface="Courier New" pitchFamily="49" charset="0"/>
                      </a:rPr>
                      <m:t>"</m:t>
                    </m:r>
                  </m:oMath>
                </a14:m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);</a:t>
                </a:r>
              </a:p>
              <a:p>
                <a:pPr algn="l"/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	</a:t>
                </a:r>
                <a:r>
                  <a:rPr lang="id-ID" sz="4000" dirty="0" err="1">
                    <a:solidFill>
                      <a:schemeClr val="bg2">
                        <a:lumMod val="10000"/>
                      </a:schemeClr>
                    </a:solidFill>
                    <a:latin typeface="Courier New" panose="02070309020205020404" pitchFamily="49" charset="0"/>
                    <a:ea typeface="Tahoma" pitchFamily="34" charset="0"/>
                    <a:cs typeface="Courier New" pitchFamily="49" charset="0"/>
                  </a:rPr>
                  <a:t>return</a:t>
                </a:r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(0);</a:t>
                </a:r>
              </a:p>
              <a:p>
                <a:pPr algn="l"/>
                <a:r>
                  <a:rPr lang="id-ID" sz="4000" dirty="0">
                    <a:solidFill>
                      <a:schemeClr val="bg2">
                        <a:lumMod val="10000"/>
                      </a:schemeClr>
                    </a:solidFill>
                    <a:latin typeface="Courier New" pitchFamily="49" charset="0"/>
                    <a:ea typeface="Tahoma" pitchFamily="34" charset="0"/>
                    <a:cs typeface="Courier New" pitchFamily="49" charset="0"/>
                  </a:rPr>
                  <a:t>}</a:t>
                </a:r>
              </a:p>
            </p:txBody>
          </p:sp>
        </mc:Choice>
        <mc:Fallback xmlns="">
          <p:sp>
            <p:nvSpPr>
              <p:cNvPr id="9" name="TextBox 6">
                <a:extLst>
                  <a:ext uri="{FF2B5EF4-FFF2-40B4-BE49-F238E27FC236}">
                    <a16:creationId xmlns:a16="http://schemas.microsoft.com/office/drawing/2014/main" id="{9CEE8F16-5D64-B7D8-5E37-13630481C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67377" y="6891032"/>
                <a:ext cx="12070904" cy="3785652"/>
              </a:xfrm>
              <a:prstGeom prst="rect">
                <a:avLst/>
              </a:prstGeom>
              <a:blipFill>
                <a:blip r:embed="rId3"/>
                <a:stretch>
                  <a:fillRect l="-1766" t="-2729" b="-5778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8">
            <a:extLst>
              <a:ext uri="{FF2B5EF4-FFF2-40B4-BE49-F238E27FC236}">
                <a16:creationId xmlns:a16="http://schemas.microsoft.com/office/drawing/2014/main" id="{DA850F18-208A-CD36-EEE0-FE1AA421B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0" y="3145942"/>
            <a:ext cx="10026162" cy="29854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Tahoma" pitchFamily="34" charset="0"/>
              </a:rPr>
              <a:t>#include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j-lt"/>
                <a:cs typeface="Tahoma" pitchFamily="34" charset="0"/>
              </a:rPr>
              <a:t>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j-lt"/>
                <a:cs typeface="Tahoma" pitchFamily="34" charset="0"/>
              </a:rPr>
              <a:t>is a directive command to tell the computer to search for printf function prototype at header file </a:t>
            </a:r>
            <a:r>
              <a:rPr lang="en-US" sz="3200" b="1" dirty="0" err="1">
                <a:solidFill>
                  <a:schemeClr val="bg2">
                    <a:lumMod val="10000"/>
                  </a:schemeClr>
                </a:solidFill>
                <a:latin typeface="+mj-lt"/>
                <a:cs typeface="Tahoma" pitchFamily="34" charset="0"/>
              </a:rPr>
              <a:t>stdio.h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j-lt"/>
                <a:cs typeface="Tahoma" pitchFamily="34" charset="0"/>
              </a:rPr>
              <a:t> as well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j-lt"/>
                <a:cs typeface="Tahoma" pitchFamily="34" charset="0"/>
                <a:sym typeface="Wingdings" pitchFamily="2" charset="2"/>
              </a:rPr>
              <a:t>Directive </a:t>
            </a: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j-lt"/>
                <a:ea typeface="Tahoma" pitchFamily="34" charset="0"/>
                <a:cs typeface="Courier New" pitchFamily="49" charset="0"/>
                <a:sym typeface="Wingdings" pitchFamily="2" charset="2"/>
              </a:rPr>
              <a:t>#include 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j-lt"/>
                <a:cs typeface="Tahoma" pitchFamily="34" charset="0"/>
                <a:sym typeface="Wingdings" pitchFamily="2" charset="2"/>
              </a:rPr>
              <a:t>generally written at the beginning of a program</a:t>
            </a:r>
          </a:p>
          <a:p>
            <a:endParaRPr lang="id-ID" sz="2800" dirty="0">
              <a:solidFill>
                <a:schemeClr val="bg2">
                  <a:lumMod val="10000"/>
                </a:schemeClr>
              </a:solidFill>
              <a:latin typeface="+mj-lt"/>
              <a:cs typeface="Tahoma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CE1D9BB-BFA9-C706-E9D6-1A3B568198C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7658100" y="4638659"/>
            <a:ext cx="2819400" cy="25622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83592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EFB3F-75CE-4171-C151-411804DBB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A28D0-2C33-B70D-473A-6D993622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Comments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D632E-65AD-E2C7-1E74-F17EA1BD3F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>
                <a:latin typeface="Tahoma" pitchFamily="34" charset="0"/>
                <a:cs typeface="Tahoma" pitchFamily="34" charset="0"/>
              </a:rPr>
              <a:t>Comments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EFB9E463-E27F-001D-B357-E8FA70033A4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264733"/>
            <a:ext cx="19587723" cy="273601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Comments is used for readability of the program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Not accounted as a command/statement by the compiler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Using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/*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*/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 for multi line comments</a:t>
            </a:r>
          </a:p>
          <a:p>
            <a:pPr>
              <a:spcBef>
                <a:spcPts val="1200"/>
              </a:spcBef>
            </a:pP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Using </a:t>
            </a:r>
            <a:r>
              <a:rPr lang="en-US" altLang="en-US" sz="32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//</a:t>
            </a:r>
            <a:r>
              <a:rPr lang="en-US" altLang="en-US" sz="32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at the beginning of line for one line comment</a:t>
            </a:r>
          </a:p>
        </p:txBody>
      </p:sp>
      <p:pic>
        <p:nvPicPr>
          <p:cNvPr id="9" name="Picture 8" descr="A computer program code on a white background&#10;&#10;AI-generated content may be incorrect.">
            <a:extLst>
              <a:ext uri="{FF2B5EF4-FFF2-40B4-BE49-F238E27FC236}">
                <a16:creationId xmlns:a16="http://schemas.microsoft.com/office/drawing/2014/main" id="{8EB65EE2-7B19-0856-C3FD-8726125F0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294" y="6378508"/>
            <a:ext cx="13767147" cy="580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3203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8612F-B3C5-A24B-BF91-5FDC652A4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8520-537E-CEA4-39D7-C6CECB08F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Character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4A4C98-F9FB-6510-0AB0-88CC12DB09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>
                <a:latin typeface="Tahoma" pitchFamily="34" charset="0"/>
                <a:cs typeface="Tahoma" pitchFamily="34" charset="0"/>
              </a:rPr>
              <a:t>Character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B4CCF82-94B8-07C4-7176-9F7CA00356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8" y="3264732"/>
            <a:ext cx="11230570" cy="757733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program is written using ASCII character subset:</a:t>
            </a:r>
          </a:p>
          <a:p>
            <a:pPr marL="609600" lvl="1" indent="0">
              <a:spcBef>
                <a:spcPts val="1200"/>
              </a:spcBef>
              <a:buNone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Capital letters A…Z</a:t>
            </a:r>
          </a:p>
          <a:p>
            <a:pPr marL="609600" lvl="1" indent="0">
              <a:spcBef>
                <a:spcPts val="1200"/>
              </a:spcBef>
              <a:buNone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Lower Case a…z</a:t>
            </a:r>
          </a:p>
          <a:p>
            <a:pPr marL="609600" lvl="1" indent="0">
              <a:spcBef>
                <a:spcPts val="1200"/>
              </a:spcBef>
              <a:buNone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Digit 0…9</a:t>
            </a:r>
          </a:p>
          <a:p>
            <a:pPr marL="609600" lvl="1" indent="0">
              <a:spcBef>
                <a:spcPts val="1200"/>
              </a:spcBef>
              <a:buNone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Symbol ‘!’, ‘&amp;’, ‘+’, ‘\’, ‘_’, etc.</a:t>
            </a:r>
          </a:p>
          <a:p>
            <a:pPr>
              <a:spcBef>
                <a:spcPts val="1200"/>
              </a:spcBef>
            </a:pPr>
            <a:r>
              <a:rPr lang="en-US" altLang="en-US" sz="36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ASCII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 (American Standard Code for Information Interchange)</a:t>
            </a:r>
          </a:p>
          <a:p>
            <a:pPr marL="623888" lvl="1" indent="0">
              <a:spcBef>
                <a:spcPts val="1200"/>
              </a:spcBef>
              <a:buNone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sym typeface="Wingdings" panose="05000000000000000000" pitchFamily="2" charset="2"/>
              </a:rPr>
              <a:t>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http://www.asciitable.com/</a:t>
            </a:r>
            <a:endParaRPr lang="en-US" altLang="en-US" sz="36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T</a:t>
            </a:r>
            <a:r>
              <a:rPr lang="en-US" sz="3600" dirty="0">
                <a:latin typeface="+mn-lt"/>
              </a:rPr>
              <a:t>o represent special characters that can't be typed directly or would be confusing to include directly we use </a:t>
            </a:r>
            <a:r>
              <a:rPr lang="en-US" sz="3600" b="1" dirty="0">
                <a:latin typeface="+mn-lt"/>
              </a:rPr>
              <a:t>escape characters</a:t>
            </a:r>
            <a:r>
              <a:rPr lang="en-US" sz="3600" dirty="0">
                <a:latin typeface="+mn-lt"/>
              </a:rPr>
              <a:t>.</a:t>
            </a:r>
            <a:endParaRPr lang="en-US" altLang="en-US" sz="36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en-US" sz="36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D6DF921-754D-D198-D539-2C41C47329C0}"/>
              </a:ext>
            </a:extLst>
          </p:cNvPr>
          <p:cNvSpPr txBox="1">
            <a:spLocks noChangeArrowheads="1"/>
          </p:cNvSpPr>
          <p:nvPr/>
        </p:nvSpPr>
        <p:spPr>
          <a:xfrm>
            <a:off x="14338528" y="3264732"/>
            <a:ext cx="8116633" cy="7577332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\a			bell, alert, system beep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\b			back space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\t			horizontal tab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\n			new line, line feed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\v			vertical tab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\r			carriage return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\’			single quote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\”			double quote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\\			backslash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</a:t>
            </a:r>
            <a:r>
              <a:rPr lang="en-US" altLang="en-US" sz="36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xdd</a:t>
            </a: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		hexadecimal notation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\</a:t>
            </a:r>
            <a:r>
              <a:rPr lang="en-US" altLang="en-US" sz="36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ddd</a:t>
            </a:r>
            <a:r>
              <a:rPr lang="en-US" altLang="en-US" sz="3600" dirty="0">
                <a:solidFill>
                  <a:schemeClr val="bg2">
                    <a:lumMod val="10000"/>
                  </a:schemeClr>
                </a:solidFill>
                <a:latin typeface="+mn-lt"/>
                <a:cs typeface="Tahoma" pitchFamily="34" charset="0"/>
                <a:sym typeface="Wingdings" pitchFamily="2" charset="2"/>
              </a:rPr>
              <a:t>		octal notation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4B751-4B4A-281D-030E-29547E246A92}"/>
              </a:ext>
            </a:extLst>
          </p:cNvPr>
          <p:cNvSpPr txBox="1"/>
          <p:nvPr/>
        </p:nvSpPr>
        <p:spPr>
          <a:xfrm>
            <a:off x="12299188" y="10996111"/>
            <a:ext cx="12195312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32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Example of Escape Characters</a:t>
            </a:r>
            <a:endParaRPr lang="en-US" altLang="en-US" sz="3200" dirty="0">
              <a:solidFill>
                <a:schemeClr val="bg2">
                  <a:lumMod val="10000"/>
                </a:schemeClr>
              </a:solidFill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952486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321B8-7A90-7504-11CE-54B8D1F6A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6BCD1-A773-2C68-CE17-C924A8CCA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ahoma" pitchFamily="34" charset="0"/>
                <a:cs typeface="Tahoma" pitchFamily="34" charset="0"/>
              </a:rPr>
              <a:t>Identifiers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9C0FB-BB71-7E51-ABDB-08F3580F15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Tahoma" pitchFamily="34" charset="0"/>
                <a:cs typeface="Tahoma" pitchFamily="34" charset="0"/>
              </a:rPr>
              <a:t>Identifiers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9917A0E-2391-4727-E4C5-5B55D35E28E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8" y="3264732"/>
            <a:ext cx="19797272" cy="757733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36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Identifier 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is the name used to identify a variable, function, array, class, or any other user-defined element in a programming language. </a:t>
            </a:r>
          </a:p>
          <a:p>
            <a:pPr marL="0"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Identifier rules in C: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Started with a letter or underscore (_)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Can include letters (A–Z, a–z), digits (0–9), and underscores (_).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Case sensitive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Maximum length is vary for every compiler</a:t>
            </a:r>
          </a:p>
          <a:p>
            <a:pPr marL="1081088" lvl="1" indent="-45720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Never use reserved word/keywords (such as: for, while, if, main)</a:t>
            </a:r>
          </a:p>
          <a:p>
            <a:pPr marL="0">
              <a:spcBef>
                <a:spcPts val="1200"/>
              </a:spcBef>
            </a:pPr>
            <a:r>
              <a:rPr lang="en-US" altLang="en-US" sz="36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Example:</a:t>
            </a:r>
          </a:p>
          <a:p>
            <a:pPr marL="623888" lvl="1" indent="-287338">
              <a:spcBef>
                <a:spcPts val="1200"/>
              </a:spcBef>
              <a:buNone/>
            </a:pPr>
            <a:r>
              <a:rPr lang="en-US" altLang="en-US" sz="3600" dirty="0">
                <a:latin typeface="Tahoma" pitchFamily="34" charset="0"/>
                <a:cs typeface="Tahoma" pitchFamily="34" charset="0"/>
                <a:sym typeface="Wingdings" pitchFamily="2" charset="2"/>
              </a:rPr>
              <a:t>(v) name, x1, _total, cubic()</a:t>
            </a:r>
          </a:p>
          <a:p>
            <a:pPr marL="623888" lvl="1" indent="-287338">
              <a:spcBef>
                <a:spcPts val="1200"/>
              </a:spcBef>
              <a:buNone/>
            </a:pPr>
            <a:r>
              <a:rPr lang="en-US" altLang="en-US" sz="3600" dirty="0">
                <a:latin typeface="Tahoma" pitchFamily="34" charset="0"/>
                <a:cs typeface="Tahoma" pitchFamily="34" charset="0"/>
                <a:sym typeface="Wingdings" pitchFamily="2" charset="2"/>
              </a:rPr>
              <a:t>(x)</a:t>
            </a:r>
            <a:r>
              <a:rPr lang="en-US" altLang="en-US" sz="3600" dirty="0">
                <a:solidFill>
                  <a:srgbClr val="FF0000"/>
                </a:solidFill>
                <a:latin typeface="Tahoma" pitchFamily="34" charset="0"/>
                <a:cs typeface="Tahoma" pitchFamily="34" charset="0"/>
                <a:sym typeface="Wingdings" pitchFamily="2" charset="2"/>
              </a:rPr>
              <a:t> 1time, int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600" dirty="0">
              <a:latin typeface="+mn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594031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7211F-31C6-BA72-EE12-ACF7024D0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40C01-E1AC-AEF9-FD1F-DF7CCFCB2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Keywords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73A65C-FA87-F557-7255-ECE41FBF9C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>
                <a:latin typeface="Tahoma" pitchFamily="34" charset="0"/>
                <a:cs typeface="Tahoma" pitchFamily="34" charset="0"/>
              </a:rPr>
              <a:t>Keywords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FAB37FB-B3F6-ADE6-3D3F-2B81F8F180C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8" y="3264732"/>
            <a:ext cx="19797272" cy="7577332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Keywords/reserved words are words that have special meaning to the C compiler.</a:t>
            </a:r>
          </a:p>
          <a:p>
            <a:pPr>
              <a:spcBef>
                <a:spcPts val="1200"/>
              </a:spcBef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C40EB7-B1CB-C7BD-DB51-67BBD395B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289" y="4696919"/>
            <a:ext cx="11074657" cy="738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85186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CDBD3-F20B-FAAB-3A24-32F7F6692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9E3A5-893F-A4C7-ACE7-742B9196D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Keywords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4459D-04B6-68BF-3F11-C37A05E4C5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>
                <a:latin typeface="Tahoma" pitchFamily="34" charset="0"/>
                <a:cs typeface="Tahoma" pitchFamily="34" charset="0"/>
              </a:rPr>
              <a:t>Keywords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8B22683-2F31-F883-45F3-06024F7061B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087600" y="3264732"/>
            <a:ext cx="6877050" cy="3206406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en-US" sz="40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Some compilers will highlight keywords with distinct color, as seen from the figure below</a:t>
            </a:r>
          </a:p>
        </p:txBody>
      </p:sp>
      <p:pic>
        <p:nvPicPr>
          <p:cNvPr id="5" name="Picture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A53A6F12-CCB9-0BA1-5112-BEB51800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378" y="3383955"/>
            <a:ext cx="12612758" cy="834050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63CF3D-A462-38A3-551A-20C5A22BE5C5}"/>
              </a:ext>
            </a:extLst>
          </p:cNvPr>
          <p:cNvCxnSpPr>
            <a:cxnSpLocks/>
          </p:cNvCxnSpPr>
          <p:nvPr/>
        </p:nvCxnSpPr>
        <p:spPr>
          <a:xfrm flipH="1" flipV="1">
            <a:off x="6019800" y="3794943"/>
            <a:ext cx="8912736" cy="5823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048D21F-C762-A5E4-9C62-2A8D8E337A80}"/>
              </a:ext>
            </a:extLst>
          </p:cNvPr>
          <p:cNvCxnSpPr>
            <a:cxnSpLocks/>
          </p:cNvCxnSpPr>
          <p:nvPr/>
        </p:nvCxnSpPr>
        <p:spPr>
          <a:xfrm flipH="1">
            <a:off x="3587262" y="4377290"/>
            <a:ext cx="11345274" cy="38171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28361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F5B76-9FD4-4BB2-9A2A-1714D01D7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F4E1-7C14-CBF0-B8EA-5415782B1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SAMPLE CODE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024E3-802A-345E-CABA-0D4DCCAABC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 err="1">
                <a:latin typeface="Tahoma" pitchFamily="34" charset="0"/>
                <a:cs typeface="Tahoma" pitchFamily="34" charset="0"/>
              </a:rPr>
              <a:t>Math.h</a:t>
            </a:r>
            <a:endParaRPr lang="en-US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116EDCA3-FB5B-1719-B270-6EBB245CB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7377" y="3538125"/>
            <a:ext cx="13510773" cy="5994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49F3DA90-21FA-9C12-0B1F-3155739A5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34426" y="9099636"/>
            <a:ext cx="9282197" cy="3109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44DFEA-DD61-FD77-B707-AE63A3D13900}"/>
              </a:ext>
            </a:extLst>
          </p:cNvPr>
          <p:cNvSpPr txBox="1"/>
          <p:nvPr/>
        </p:nvSpPr>
        <p:spPr>
          <a:xfrm>
            <a:off x="3369427" y="9992789"/>
            <a:ext cx="8362950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</a:rPr>
              <a:t>math.h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contains function declarations for a wide range of mathematical operations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291251-04DD-B70B-193C-9F1C0D68D10E}"/>
              </a:ext>
            </a:extLst>
          </p:cNvPr>
          <p:cNvSpPr txBox="1"/>
          <p:nvPr/>
        </p:nvSpPr>
        <p:spPr>
          <a:xfrm>
            <a:off x="16683477" y="8988017"/>
            <a:ext cx="331902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Output: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14309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AA58-4A46-ADFE-2CA4-D3C6E527C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2BDDB-41E4-258C-A293-DEC8ED7B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SAMPLE CODE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8C779-14AD-53F9-8246-B2062D89C0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 err="1">
                <a:latin typeface="Tahoma" pitchFamily="34" charset="0"/>
                <a:cs typeface="Tahoma" pitchFamily="34" charset="0"/>
              </a:rPr>
              <a:t>stdlib.h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19CB94-A0D0-4574-867A-AF662B603460}"/>
              </a:ext>
            </a:extLst>
          </p:cNvPr>
          <p:cNvSpPr txBox="1"/>
          <p:nvPr/>
        </p:nvSpPr>
        <p:spPr>
          <a:xfrm>
            <a:off x="11182349" y="3645180"/>
            <a:ext cx="10515601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</a:rPr>
              <a:t>stdlib.h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is a standard C header file that provides functions for: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Memory allocation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(malloc, free,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Process control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(exit, system,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Conversions between strings and numbers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atoi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itoa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etc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3600" dirty="0">
              <a:solidFill>
                <a:schemeClr val="tx2">
                  <a:lumMod val="50000"/>
                </a:schemeClr>
              </a:solidFill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Random number generation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srand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rand)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D3E141C-4107-D7C4-0BC0-34D55DD66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0428" y="3467799"/>
            <a:ext cx="8048972" cy="837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4362202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CB991-E6B7-9DE3-8B2D-9237A0C0A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8641-8472-410B-1A83-89EB29978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SAMPLE CODE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B2224-0C98-8D22-8F28-D34BFAE28C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 err="1">
                <a:latin typeface="Tahoma" pitchFamily="34" charset="0"/>
                <a:cs typeface="Tahoma" pitchFamily="34" charset="0"/>
              </a:rPr>
              <a:t>string.h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8C214C-6A98-F0A1-36E8-26C30D04C775}"/>
              </a:ext>
            </a:extLst>
          </p:cNvPr>
          <p:cNvSpPr txBox="1"/>
          <p:nvPr/>
        </p:nvSpPr>
        <p:spPr>
          <a:xfrm>
            <a:off x="2167377" y="10444240"/>
            <a:ext cx="1594917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</a:rPr>
              <a:t>string.h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provides functions to manipulate strings and memory blocks.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B37BE9B-F2EA-3F99-75C7-09EC33E92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7377" y="3756856"/>
            <a:ext cx="12137741" cy="620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71299898-93F8-F19C-0BD6-4D86231A6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22103" y="4565118"/>
            <a:ext cx="5856448" cy="1798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6721D8-EFC1-4A40-64D6-A6376FDA97BF}"/>
              </a:ext>
            </a:extLst>
          </p:cNvPr>
          <p:cNvSpPr txBox="1"/>
          <p:nvPr/>
        </p:nvSpPr>
        <p:spPr>
          <a:xfrm>
            <a:off x="14797527" y="3687705"/>
            <a:ext cx="331902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Output: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851082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44D28-2BD3-8B72-0DFA-8C730519B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60F59-6FF3-5D5B-5E09-8C3C2CBE9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 dirty="0">
                <a:latin typeface="Tahoma" pitchFamily="34" charset="0"/>
                <a:cs typeface="Tahoma" pitchFamily="34" charset="0"/>
              </a:rPr>
              <a:t>SAMPLE CODE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981F62-1C25-487D-1A6D-F3BD1F667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en-US" sz="3200" b="1" dirty="0" err="1">
                <a:latin typeface="Tahoma" pitchFamily="34" charset="0"/>
                <a:cs typeface="Tahoma" pitchFamily="34" charset="0"/>
              </a:rPr>
              <a:t>time.h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6E399F-080F-E37A-21F2-DFD17A0ED315}"/>
              </a:ext>
            </a:extLst>
          </p:cNvPr>
          <p:cNvSpPr txBox="1"/>
          <p:nvPr/>
        </p:nvSpPr>
        <p:spPr>
          <a:xfrm>
            <a:off x="2167377" y="10614511"/>
            <a:ext cx="15949173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3600" b="1" dirty="0" err="1">
                <a:solidFill>
                  <a:schemeClr val="tx2">
                    <a:lumMod val="50000"/>
                  </a:schemeClr>
                </a:solidFill>
              </a:rPr>
              <a:t>time.h</a:t>
            </a:r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</a:rPr>
              <a:t> provides functions and types for managing and manipulating time and date information.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AC26BCB-F937-3B94-BBD6-B22744625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7377" y="3592525"/>
            <a:ext cx="11486005" cy="653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F566D533-29EB-4B9D-23DA-46DB1FE29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9708" y="9773576"/>
            <a:ext cx="12531507" cy="51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1BDB19-A60D-96C3-41C3-805573D6E3CA}"/>
              </a:ext>
            </a:extLst>
          </p:cNvPr>
          <p:cNvSpPr txBox="1"/>
          <p:nvPr/>
        </p:nvSpPr>
        <p:spPr>
          <a:xfrm>
            <a:off x="17083527" y="8961918"/>
            <a:ext cx="3319023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chemeClr val="tx2">
                    <a:lumMod val="50000"/>
                  </a:schemeClr>
                </a:solidFill>
              </a:rPr>
              <a:t>Output: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345544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8DB86-E82C-601A-4E06-93224C583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DF95-3CD5-F8D5-6C69-94135DF5B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64C35047-62D1-AF64-950A-68B41F6C9F8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300067"/>
            <a:ext cx="19460171" cy="10018368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en-US" sz="4000" b="1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1. Using the Pseudo-code, create:</a:t>
            </a: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	</a:t>
            </a:r>
          </a:p>
          <a:p>
            <a:pPr marL="1195388" lvl="1" indent="-571500"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an algorithm to calculate a rectangle area!</a:t>
            </a:r>
          </a:p>
          <a:p>
            <a:pPr marL="1195388" lvl="1" indent="-571500"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an algorithm to change second into hour and minute unit!</a:t>
            </a:r>
          </a:p>
          <a:p>
            <a:pPr marL="1195388" lvl="1" indent="-571500"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an algorithm to decide whether an input number is an odd or even number!</a:t>
            </a:r>
          </a:p>
          <a:p>
            <a:pPr marL="1195388" lvl="1" indent="-571500"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an algorithm to calculate a circle area!</a:t>
            </a:r>
          </a:p>
          <a:p>
            <a:pPr marL="1195388" lvl="1" indent="-571500"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an algorithm to accept three numbers and find the max number!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4000" b="1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en-US" sz="4000" b="1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2. Repeat no. 1 using Flow Chart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40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en-US" sz="40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004759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006B1-5A89-5FEF-3A43-5E850D18D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E66EC-7373-EAB6-9756-B2938FBCB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D0473F13-3CE6-68A9-A666-BCB764EECF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300067"/>
            <a:ext cx="19460171" cy="10018368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State whether each of the following statements is TRUE or FALSE. If it is FALSE, explain why.</a:t>
            </a:r>
          </a:p>
          <a:p>
            <a:pPr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Every C program begins execution at main function</a:t>
            </a:r>
          </a:p>
          <a:p>
            <a:pPr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Comments cause the computer to print the text enclosed between /* and */ on the screen when the program is executed</a:t>
            </a:r>
          </a:p>
          <a:p>
            <a:pPr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All variables must be defined before used</a:t>
            </a:r>
          </a:p>
          <a:p>
            <a:pPr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All variables must be given a type when they’re defined</a:t>
            </a:r>
          </a:p>
          <a:p>
            <a:pPr>
              <a:spcBef>
                <a:spcPts val="1200"/>
              </a:spcBef>
            </a:pPr>
            <a:r>
              <a:rPr lang="en-US" altLang="en-US" sz="40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C considers number and Number to be identical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40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en-US" sz="40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US" altLang="en-US" sz="40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96824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A709D-691A-7167-6BE3-F4447CB50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B3BDB-4B10-BCC0-AE97-CBE6171FD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37E88A3-E85A-EB39-4597-08803263184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300067"/>
            <a:ext cx="19460171" cy="1001836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Algorithm is a procedure for solving a problem in terms of the actions to be executed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Algorithm development steps consists of problem definition, model development, algorithm design, writing code, and documentation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We can use writing (Structure English and Pseudo-code) or drawing (Flow Chart) to represent algorithm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Basic Computer Operation: input, output, compute, store, compare (selection), and 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repetition (loop)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Structure theorem are sequence, selection, and repetition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is used because: high performance, portability and efficiency 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language is a structural programming language. It consists of functions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program has one main function called </a:t>
            </a:r>
            <a:r>
              <a:rPr lang="en-US" altLang="en-US" sz="36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main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 language is </a:t>
            </a:r>
            <a:r>
              <a:rPr lang="en-US" altLang="en-US" sz="36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case sensitive</a:t>
            </a: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Every statement in C language should be ended with a </a:t>
            </a:r>
            <a:r>
              <a:rPr lang="en-US" altLang="en-US" sz="3600" b="1" dirty="0"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rPr>
              <a:t>semi-colon (;)</a:t>
            </a:r>
          </a:p>
          <a:p>
            <a:pPr marL="0" indent="0">
              <a:spcBef>
                <a:spcPts val="1200"/>
              </a:spcBef>
              <a:buNone/>
            </a:pPr>
            <a:endParaRPr lang="en-US" altLang="en-US" sz="36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872044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09BD8-6A35-C6F1-8612-C1D26B504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445B8-DA6B-8391-50C8-B64F103BB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REFRENCES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C637192-B017-8920-94C9-2C0A55F44F6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167377" y="3300067"/>
            <a:ext cx="19460171" cy="1001836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Paul Deitel &amp; Harvey Deitel. (2021). C how to program. 09. Pearson  Education. New York. ISBN: 9780137398393. 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Jeri R. Hanly , Elliot B. Koffman. (2016). Problem Solving and Program Design in C. 08. ISBN: 9781292098814 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Writing Your First C Program: </a:t>
            </a: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hlinkClick r:id="rId2"/>
              </a:rPr>
              <a:t>http://aelinik.free.fr/c/ch02.htm</a:t>
            </a: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Data Types and Names in C: </a:t>
            </a: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hlinkClick r:id="rId3"/>
              </a:rPr>
              <a:t>http://aelinik.free.fr/c/ch04.htm</a:t>
            </a: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rPr>
              <a:t>Structure theorem: </a:t>
            </a:r>
            <a:r>
              <a:rPr lang="en-US" altLang="en-US" sz="3600" dirty="0"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  <a:hlinkClick r:id="rId4"/>
              </a:rPr>
              <a:t>https://www.researchgate.net/figure/Control-structures-sequence-selection-and-iteration_fig1_350413038</a:t>
            </a:r>
            <a:endParaRPr lang="en-US" altLang="en-US" sz="36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spcBef>
                <a:spcPts val="1200"/>
              </a:spcBef>
            </a:pPr>
            <a:endParaRPr lang="en-US" altLang="en-US" sz="3600" dirty="0">
              <a:latin typeface="+mj-lt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90936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BINUS Learning Object Slide Template 2023  -  Read-Only" id="{0B9ADDDE-C7FD-42D8-83B7-6621693F3C5D}" vid="{472DF894-1FEC-4319-A5F3-1F8BDBEC1F3D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CA077843E12C45ABBF89EA0D3E6ECB" ma:contentTypeVersion="12" ma:contentTypeDescription="Create a new document." ma:contentTypeScope="" ma:versionID="5ed595dea67b8b322e39378c6251215c">
  <xsd:schema xmlns:xsd="http://www.w3.org/2001/XMLSchema" xmlns:xs="http://www.w3.org/2001/XMLSchema" xmlns:p="http://schemas.microsoft.com/office/2006/metadata/properties" xmlns:ns2="02437cf3-862c-4aa8-bd7e-caeecb8e11df" xmlns:ns3="fc2d5289-3ec1-4d76-80c1-a1cd17baf85c" targetNamespace="http://schemas.microsoft.com/office/2006/metadata/properties" ma:root="true" ma:fieldsID="d378c5c85e55afa0691156e287dbbb41" ns2:_="" ns3:_="">
    <xsd:import namespace="02437cf3-862c-4aa8-bd7e-caeecb8e11df"/>
    <xsd:import namespace="fc2d5289-3ec1-4d76-80c1-a1cd17baf8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437cf3-862c-4aa8-bd7e-caeecb8e11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2802744-7fd5-42e0-b4ac-2f85b671ef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d5289-3ec1-4d76-80c1-a1cd17baf85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ed2725a-0247-41b8-b239-ecd86c77a8ad}" ma:internalName="TaxCatchAll" ma:showField="CatchAllData" ma:web="fc2d5289-3ec1-4d76-80c1-a1cd17baf8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437cf3-862c-4aa8-bd7e-caeecb8e11df">
      <Terms xmlns="http://schemas.microsoft.com/office/infopath/2007/PartnerControls"/>
    </lcf76f155ced4ddcb4097134ff3c332f>
    <TaxCatchAll xmlns="fc2d5289-3ec1-4d76-80c1-a1cd17baf85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AD1400-6DF6-458C-8F77-9B65B7E371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437cf3-862c-4aa8-bd7e-caeecb8e11df"/>
    <ds:schemaRef ds:uri="fc2d5289-3ec1-4d76-80c1-a1cd17baf8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7F3FF9-F13A-40A2-9B2E-18948BA89300}">
  <ds:schemaRefs>
    <ds:schemaRef ds:uri="http://schemas.microsoft.com/office/2006/metadata/properties"/>
    <ds:schemaRef ds:uri="http://purl.org/dc/elements/1.1/"/>
    <ds:schemaRef ds:uri="fc2d5289-3ec1-4d76-80c1-a1cd17baf85c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02437cf3-862c-4aa8-bd7e-caeecb8e11df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046E48C-65E5-487C-8758-3E35B91D3F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1. Algorithm &amp; Programming and Introduction to C Programming</Template>
  <TotalTime>4009</TotalTime>
  <Words>11890</Words>
  <Application>Microsoft Macintosh PowerPoint</Application>
  <PresentationFormat>Custom</PresentationFormat>
  <Paragraphs>1266</Paragraphs>
  <Slides>49</Slides>
  <Notes>36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1" baseType="lpstr">
      <vt:lpstr>Calibri</vt:lpstr>
      <vt:lpstr>Cambria Math</vt:lpstr>
      <vt:lpstr>Wingdings</vt:lpstr>
      <vt:lpstr>OCRB</vt:lpstr>
      <vt:lpstr>Courier New</vt:lpstr>
      <vt:lpstr>Tahoma</vt:lpstr>
      <vt:lpstr>Open Sans ExtraBold</vt:lpstr>
      <vt:lpstr>Arial</vt:lpstr>
      <vt:lpstr>Consolas</vt:lpstr>
      <vt:lpstr>Open Sans Light</vt:lpstr>
      <vt:lpstr>Open Sans Semibold</vt:lpstr>
      <vt:lpstr>21_BasicWhite</vt:lpstr>
      <vt:lpstr>Introduction to Algorithm and C Programming</vt:lpstr>
      <vt:lpstr>Learning Objectives</vt:lpstr>
      <vt:lpstr>Subtopics</vt:lpstr>
      <vt:lpstr>Algorithm</vt:lpstr>
      <vt:lpstr>Algorithm</vt:lpstr>
      <vt:lpstr>Algorithm</vt:lpstr>
      <vt:lpstr>Algorithm DEVELOPMENT STEPS</vt:lpstr>
      <vt:lpstr>Algorithm DEVELOPMENT STEPS</vt:lpstr>
      <vt:lpstr>Algorithm DEVELOPMENT STEPS</vt:lpstr>
      <vt:lpstr>Algorithm DEVELOPMENT STEPS</vt:lpstr>
      <vt:lpstr>Algorithm DEVELOPMENT STEPS</vt:lpstr>
      <vt:lpstr>Algorithm DEVELOPMENT STEPS</vt:lpstr>
      <vt:lpstr>Algorithm DEVELOPMENT STEPS</vt:lpstr>
      <vt:lpstr>Algorithm DEVELOPMENT STEPS</vt:lpstr>
      <vt:lpstr>Algorithm DEVELOPMENT STEPS</vt:lpstr>
      <vt:lpstr>Algorithm</vt:lpstr>
      <vt:lpstr>Pseudocode</vt:lpstr>
      <vt:lpstr>Pseudocode</vt:lpstr>
      <vt:lpstr>Pseudocode</vt:lpstr>
      <vt:lpstr>Pseudocode</vt:lpstr>
      <vt:lpstr>Pseudocode</vt:lpstr>
      <vt:lpstr>Pseudocode</vt:lpstr>
      <vt:lpstr>Pseudocode</vt:lpstr>
      <vt:lpstr>Pseudocode</vt:lpstr>
      <vt:lpstr>flowchart</vt:lpstr>
      <vt:lpstr>flowchart</vt:lpstr>
      <vt:lpstr>Structure Theorem </vt:lpstr>
      <vt:lpstr>Structure Theorem </vt:lpstr>
      <vt:lpstr>Structure Theorem </vt:lpstr>
      <vt:lpstr>Structure Theorem </vt:lpstr>
      <vt:lpstr>IntroductioN</vt:lpstr>
      <vt:lpstr>IntroductioN</vt:lpstr>
      <vt:lpstr>C STANDARD LIBRARY</vt:lpstr>
      <vt:lpstr>C structure</vt:lpstr>
      <vt:lpstr>C structure</vt:lpstr>
      <vt:lpstr>C structure</vt:lpstr>
      <vt:lpstr>Comments</vt:lpstr>
      <vt:lpstr>Character</vt:lpstr>
      <vt:lpstr>Identifiers</vt:lpstr>
      <vt:lpstr>Keywords</vt:lpstr>
      <vt:lpstr>Keywords</vt:lpstr>
      <vt:lpstr>SAMPLE CODE</vt:lpstr>
      <vt:lpstr>SAMPLE CODE</vt:lpstr>
      <vt:lpstr>SAMPLE CODE</vt:lpstr>
      <vt:lpstr>SAMPLE CODE</vt:lpstr>
      <vt:lpstr>EXERCISE</vt:lpstr>
      <vt:lpstr>EXERCISE</vt:lpstr>
      <vt:lpstr>SUMMARY</vt:lpstr>
      <vt:lpstr>REFRENCES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SHANIA PRICCILIA</dc:creator>
  <cp:lastModifiedBy>Muhammad Alfhi Saputra</cp:lastModifiedBy>
  <cp:revision>33</cp:revision>
  <dcterms:created xsi:type="dcterms:W3CDTF">2025-05-12T11:13:33Z</dcterms:created>
  <dcterms:modified xsi:type="dcterms:W3CDTF">2025-09-08T03:14:16Z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0x010100B4CA077843E12C45ABBF89EA0D3E6ECB</vt:lpwstr>
  </property>
  <property fmtid="{D5CDD505-2E9C-101B-9397-08002B2CF9AE}" pid="3" name="MediaServiceImageTags">
    <vt:lpwstr/>
  </property>
</Properties>
</file>